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2" r:id="rId5"/>
    <p:sldId id="264" r:id="rId6"/>
    <p:sldId id="263" r:id="rId7"/>
    <p:sldId id="265" r:id="rId8"/>
    <p:sldId id="271" r:id="rId9"/>
    <p:sldId id="260" r:id="rId10"/>
    <p:sldId id="269" r:id="rId11"/>
    <p:sldId id="270" r:id="rId12"/>
    <p:sldId id="272" r:id="rId13"/>
    <p:sldId id="276" r:id="rId14"/>
    <p:sldId id="277" r:id="rId15"/>
    <p:sldId id="278" r:id="rId16"/>
    <p:sldId id="279" r:id="rId17"/>
    <p:sldId id="273" r:id="rId18"/>
    <p:sldId id="268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5F7"/>
    <a:srgbClr val="CBAEE8"/>
    <a:srgbClr val="574A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1614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842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839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9068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3045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026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6573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9004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459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9325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0372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B1B9B-36C4-4C13-9A97-94C1CC40FB47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10849-1015-47F6-8305-EBF260876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240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7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Скругленный прямоугольник 25"/>
          <p:cNvSpPr/>
          <p:nvPr/>
        </p:nvSpPr>
        <p:spPr>
          <a:xfrm>
            <a:off x="1098246" y="2243727"/>
            <a:ext cx="9971835" cy="2420673"/>
          </a:xfrm>
          <a:prstGeom prst="roundRect">
            <a:avLst>
              <a:gd name="adj" fmla="val 21704"/>
            </a:avLst>
          </a:prstGeom>
          <a:solidFill>
            <a:schemeClr val="bg1"/>
          </a:solidFill>
          <a:ln w="38100"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8"/>
          <p:cNvSpPr/>
          <p:nvPr/>
        </p:nvSpPr>
        <p:spPr>
          <a:xfrm rot="10392685">
            <a:off x="10580417" y="-324554"/>
            <a:ext cx="3223164" cy="252992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8"/>
          <p:cNvSpPr/>
          <p:nvPr/>
        </p:nvSpPr>
        <p:spPr>
          <a:xfrm rot="4313580" flipV="1">
            <a:off x="10077141" y="-907193"/>
            <a:ext cx="1241009" cy="155573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18"/>
          <p:cNvSpPr/>
          <p:nvPr/>
        </p:nvSpPr>
        <p:spPr>
          <a:xfrm rot="10392685">
            <a:off x="-759043" y="-916927"/>
            <a:ext cx="2759174" cy="2165733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1932270" y="3461183"/>
            <a:ext cx="8303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solidFill>
                  <a:srgbClr val="574A71"/>
                </a:solidFill>
                <a:latin typeface="Bahnschrift" panose="020B0502040204020203" pitchFamily="34" charset="0"/>
              </a:rPr>
              <a:t>РАЗРАБОТКА АВТОМАТИЗИРОВАННОЙ СИСТЕМЫ ДЛЯ УЧЕТА КОММУНИКАЦИЙ</a:t>
            </a:r>
            <a:endParaRPr lang="ru-RU" sz="2400" dirty="0">
              <a:solidFill>
                <a:srgbClr val="574A7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517969" y="5126699"/>
            <a:ext cx="7552112" cy="1104732"/>
          </a:xfrm>
        </p:spPr>
        <p:txBody>
          <a:bodyPr>
            <a:noAutofit/>
          </a:bodyPr>
          <a:lstStyle/>
          <a:p>
            <a:pPr algn="l"/>
            <a:r>
              <a:rPr lang="ru-RU" sz="1400" dirty="0" smtClean="0">
                <a:solidFill>
                  <a:srgbClr val="574A71"/>
                </a:solidFill>
                <a:latin typeface="Bahnschrift" panose="020B0502040204020203" pitchFamily="34" charset="0"/>
              </a:rPr>
              <a:t>Выполнила: </a:t>
            </a:r>
            <a:r>
              <a:rPr lang="ru-RU" sz="1400" dirty="0" err="1" smtClean="0">
                <a:solidFill>
                  <a:srgbClr val="574A71"/>
                </a:solidFill>
                <a:latin typeface="Bahnschrift" panose="020B0502040204020203" pitchFamily="34" charset="0"/>
              </a:rPr>
              <a:t>Арбакова</a:t>
            </a:r>
            <a:r>
              <a:rPr lang="ru-RU" sz="1400" dirty="0" smtClean="0">
                <a:solidFill>
                  <a:srgbClr val="574A71"/>
                </a:solidFill>
                <a:latin typeface="Bahnschrift" panose="020B0502040204020203" pitchFamily="34" charset="0"/>
              </a:rPr>
              <a:t> Анастасия Вячеславовна, группы АСУб-20-2</a:t>
            </a:r>
          </a:p>
          <a:p>
            <a:pPr algn="l"/>
            <a:r>
              <a:rPr lang="ru-RU" sz="1400" dirty="0" smtClean="0">
                <a:solidFill>
                  <a:srgbClr val="574A71"/>
                </a:solidFill>
                <a:latin typeface="Bahnschrift" panose="020B0502040204020203" pitchFamily="34" charset="0"/>
              </a:rPr>
              <a:t>Руководитель: Черкашин Евгений Александрович, кандидат технических наук, доцент</a:t>
            </a:r>
            <a:endParaRPr lang="ru-RU" sz="1400" dirty="0">
              <a:solidFill>
                <a:srgbClr val="574A7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047621" y="380455"/>
            <a:ext cx="6073090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Федеральное государственное бюджетное образовательное учреждение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высшего образования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537729" y="1008994"/>
            <a:ext cx="70022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400" dirty="0">
                <a:solidFill>
                  <a:srgbClr val="574A71"/>
                </a:solidFill>
                <a:latin typeface="Bahnschrift" panose="020B0502040204020203" pitchFamily="34" charset="0"/>
              </a:rPr>
              <a:t>ИРКУТСКИЙ НАЦИОНАЛЬНЫЙ ИССЛЕДОВАТЕЛЬСКИЙ </a:t>
            </a:r>
            <a:br>
              <a:rPr lang="ru-RU" altLang="ru-RU" sz="1400" dirty="0">
                <a:solidFill>
                  <a:srgbClr val="574A71"/>
                </a:solidFill>
                <a:latin typeface="Bahnschrift" panose="020B0502040204020203" pitchFamily="34" charset="0"/>
              </a:rPr>
            </a:br>
            <a:r>
              <a:rPr lang="ru-RU" altLang="ru-RU" sz="1400" dirty="0">
                <a:solidFill>
                  <a:srgbClr val="574A71"/>
                </a:solidFill>
                <a:latin typeface="Bahnschrift" panose="020B0502040204020203" pitchFamily="34" charset="0"/>
              </a:rPr>
              <a:t>ТЕХНИЧЕСКИЙ УНИВЕРСИТЕТ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3918475" y="1508111"/>
            <a:ext cx="433137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1200" dirty="0" smtClean="0">
                <a:latin typeface="Arial" panose="020B0604020202020204" pitchFamily="34" charset="0"/>
                <a:ea typeface="Times New Roman" panose="02020603050405020304" pitchFamily="18" charset="0"/>
              </a:rPr>
              <a:t>Институт информационных технологий и анализа данных</a:t>
            </a:r>
            <a:endParaRPr lang="ru-RU" sz="1200" dirty="0"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2758576" y="2571953"/>
            <a:ext cx="66511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2400" dirty="0">
                <a:solidFill>
                  <a:srgbClr val="574A71"/>
                </a:solidFill>
                <a:latin typeface="Bahnschrift" panose="020B0502040204020203" pitchFamily="34" charset="0"/>
              </a:rPr>
              <a:t>ВЫПУСКНАЯ КВАЛИФИКАЦИОННАЯ РАБОТА</a:t>
            </a:r>
          </a:p>
          <a:p>
            <a:pPr algn="ctr">
              <a:spcAft>
                <a:spcPts val="0"/>
              </a:spcAft>
            </a:pPr>
            <a:r>
              <a:rPr lang="ru-RU" sz="2400" dirty="0" smtClean="0">
                <a:solidFill>
                  <a:srgbClr val="574A71"/>
                </a:solidFill>
                <a:latin typeface="Bahnschrift" panose="020B0502040204020203" pitchFamily="34" charset="0"/>
              </a:rPr>
              <a:t>по </a:t>
            </a:r>
            <a:r>
              <a:rPr lang="ru-RU" sz="2400" dirty="0">
                <a:solidFill>
                  <a:srgbClr val="574A71"/>
                </a:solidFill>
                <a:latin typeface="Bahnschrift" panose="020B0502040204020203" pitchFamily="34" charset="0"/>
              </a:rPr>
              <a:t>теме</a:t>
            </a:r>
          </a:p>
        </p:txBody>
      </p:sp>
      <p:sp>
        <p:nvSpPr>
          <p:cNvPr id="15" name="Овал 18"/>
          <p:cNvSpPr/>
          <p:nvPr/>
        </p:nvSpPr>
        <p:spPr>
          <a:xfrm rot="4313580" flipV="1">
            <a:off x="-843735" y="1315412"/>
            <a:ext cx="1241009" cy="155573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18"/>
          <p:cNvSpPr/>
          <p:nvPr/>
        </p:nvSpPr>
        <p:spPr>
          <a:xfrm rot="21236836">
            <a:off x="1671736" y="3594464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18"/>
          <p:cNvSpPr/>
          <p:nvPr/>
        </p:nvSpPr>
        <p:spPr>
          <a:xfrm rot="11396430">
            <a:off x="10197700" y="3603531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18"/>
          <p:cNvSpPr/>
          <p:nvPr/>
        </p:nvSpPr>
        <p:spPr>
          <a:xfrm rot="19395517">
            <a:off x="-961148" y="5777555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18"/>
          <p:cNvSpPr/>
          <p:nvPr/>
        </p:nvSpPr>
        <p:spPr>
          <a:xfrm rot="3219989">
            <a:off x="10624242" y="6281717"/>
            <a:ext cx="2634364" cy="2957706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440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Овал 18"/>
          <p:cNvSpPr/>
          <p:nvPr/>
        </p:nvSpPr>
        <p:spPr>
          <a:xfrm rot="8155024">
            <a:off x="-3214413" y="980056"/>
            <a:ext cx="5219516" cy="249482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8"/>
          <p:cNvSpPr/>
          <p:nvPr/>
        </p:nvSpPr>
        <p:spPr>
          <a:xfrm rot="12639006">
            <a:off x="-2230452" y="4089722"/>
            <a:ext cx="3181555" cy="249482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8"/>
          <p:cNvSpPr/>
          <p:nvPr/>
        </p:nvSpPr>
        <p:spPr>
          <a:xfrm rot="2915032">
            <a:off x="11145739" y="828991"/>
            <a:ext cx="3285132" cy="309267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 rot="21288273">
            <a:off x="11464056" y="4014887"/>
            <a:ext cx="1285628" cy="121613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8"/>
          <p:cNvSpPr/>
          <p:nvPr/>
        </p:nvSpPr>
        <p:spPr>
          <a:xfrm rot="12974234">
            <a:off x="11696343" y="387944"/>
            <a:ext cx="1656883" cy="94593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18"/>
          <p:cNvSpPr/>
          <p:nvPr/>
        </p:nvSpPr>
        <p:spPr>
          <a:xfrm rot="20583680">
            <a:off x="-441394" y="5982313"/>
            <a:ext cx="1980977" cy="180979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18"/>
          <p:cNvSpPr/>
          <p:nvPr/>
        </p:nvSpPr>
        <p:spPr>
          <a:xfrm rot="3746006">
            <a:off x="-603887" y="308907"/>
            <a:ext cx="1247741" cy="110400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4524795" y="264332"/>
            <a:ext cx="33105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 smtClean="0">
                <a:latin typeface="+mj-lt"/>
                <a:cs typeface="Gotham Pro Light" panose="02000503030000020004" pitchFamily="2" charset="0"/>
              </a:rPr>
              <a:t>Реализация системы</a:t>
            </a:r>
            <a:endParaRPr lang="ru-RU" sz="28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4" name="Овал 18"/>
          <p:cNvSpPr/>
          <p:nvPr/>
        </p:nvSpPr>
        <p:spPr>
          <a:xfrm rot="21236836">
            <a:off x="3932859" y="424987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18"/>
          <p:cNvSpPr/>
          <p:nvPr/>
        </p:nvSpPr>
        <p:spPr>
          <a:xfrm rot="11396430">
            <a:off x="8013729" y="427000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18"/>
          <p:cNvSpPr/>
          <p:nvPr/>
        </p:nvSpPr>
        <p:spPr>
          <a:xfrm rot="8766451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11676459" y="6324895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9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656" y="971393"/>
            <a:ext cx="8209771" cy="4617995"/>
          </a:xfrm>
          <a:prstGeom prst="rect">
            <a:avLst/>
          </a:prstGeom>
        </p:spPr>
      </p:pic>
      <p:sp>
        <p:nvSpPr>
          <p:cNvPr id="10" name="Скругленный прямоугольник 9"/>
          <p:cNvSpPr/>
          <p:nvPr/>
        </p:nvSpPr>
        <p:spPr>
          <a:xfrm>
            <a:off x="1966508" y="5441925"/>
            <a:ext cx="8209771" cy="66600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222" name="Picture 6" descr="Picture backgroun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581" y="5547659"/>
            <a:ext cx="1172371" cy="44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Picture background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393" y="5541976"/>
            <a:ext cx="900828" cy="465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Picture background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925" y="5591155"/>
            <a:ext cx="763522" cy="412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4" name="Picture 18" descr="Picture background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159" y="5537040"/>
            <a:ext cx="846034" cy="465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494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вал 18"/>
          <p:cNvSpPr/>
          <p:nvPr/>
        </p:nvSpPr>
        <p:spPr>
          <a:xfrm rot="18754198">
            <a:off x="-1034278" y="-105413"/>
            <a:ext cx="2958409" cy="352307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18"/>
          <p:cNvSpPr/>
          <p:nvPr/>
        </p:nvSpPr>
        <p:spPr>
          <a:xfrm rot="18754198">
            <a:off x="10303054" y="560528"/>
            <a:ext cx="2958409" cy="352307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18"/>
          <p:cNvSpPr/>
          <p:nvPr/>
        </p:nvSpPr>
        <p:spPr>
          <a:xfrm rot="13780073">
            <a:off x="11286359" y="720135"/>
            <a:ext cx="2081084" cy="254565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18"/>
          <p:cNvSpPr/>
          <p:nvPr/>
        </p:nvSpPr>
        <p:spPr>
          <a:xfrm rot="7663389">
            <a:off x="10849841" y="397993"/>
            <a:ext cx="1022477" cy="67649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8"/>
          <p:cNvSpPr/>
          <p:nvPr/>
        </p:nvSpPr>
        <p:spPr>
          <a:xfrm rot="18754198">
            <a:off x="-1704197" y="5086937"/>
            <a:ext cx="2958409" cy="352307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8"/>
          <p:cNvSpPr/>
          <p:nvPr/>
        </p:nvSpPr>
        <p:spPr>
          <a:xfrm rot="15342365">
            <a:off x="429059" y="5251779"/>
            <a:ext cx="859327" cy="111817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18"/>
          <p:cNvSpPr/>
          <p:nvPr/>
        </p:nvSpPr>
        <p:spPr>
          <a:xfrm rot="20583680">
            <a:off x="-441394" y="-875687"/>
            <a:ext cx="1980977" cy="180979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/>
          <p:nvPr/>
        </p:nvPicPr>
        <p:blipFill rotWithShape="1">
          <a:blip r:embed="rId3"/>
          <a:srcRect t="8958"/>
          <a:stretch/>
        </p:blipFill>
        <p:spPr bwMode="auto">
          <a:xfrm>
            <a:off x="1412076" y="884386"/>
            <a:ext cx="6786410" cy="4061303"/>
          </a:xfrm>
          <a:prstGeom prst="rect">
            <a:avLst/>
          </a:prstGeom>
          <a:ln>
            <a:solidFill>
              <a:srgbClr val="574A7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Рисунок 2"/>
          <p:cNvPicPr/>
          <p:nvPr/>
        </p:nvPicPr>
        <p:blipFill rotWithShape="1">
          <a:blip r:embed="rId4"/>
          <a:srcRect l="58085" t="16087" r="10726" b="46045"/>
          <a:stretch/>
        </p:blipFill>
        <p:spPr bwMode="auto">
          <a:xfrm>
            <a:off x="7918013" y="1278680"/>
            <a:ext cx="2590165" cy="2066925"/>
          </a:xfrm>
          <a:prstGeom prst="rect">
            <a:avLst/>
          </a:prstGeom>
          <a:ln>
            <a:solidFill>
              <a:srgbClr val="574A7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Рисунок 3"/>
          <p:cNvPicPr/>
          <p:nvPr/>
        </p:nvPicPr>
        <p:blipFill rotWithShape="1">
          <a:blip r:embed="rId5"/>
          <a:srcRect l="52963" t="49939" r="6251" b="3423"/>
          <a:stretch/>
        </p:blipFill>
        <p:spPr bwMode="auto">
          <a:xfrm>
            <a:off x="5753280" y="3732507"/>
            <a:ext cx="3857625" cy="2480945"/>
          </a:xfrm>
          <a:prstGeom prst="rect">
            <a:avLst/>
          </a:prstGeom>
          <a:ln>
            <a:solidFill>
              <a:srgbClr val="574A7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Овал 18"/>
          <p:cNvSpPr/>
          <p:nvPr/>
        </p:nvSpPr>
        <p:spPr>
          <a:xfrm rot="11526668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1628834" y="6343945"/>
            <a:ext cx="4298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10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5181991" y="293028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cap="all" dirty="0" smtClean="0">
                <a:solidFill>
                  <a:srgbClr val="B38ADD"/>
                </a:solidFill>
              </a:rPr>
              <a:t>календарь</a:t>
            </a:r>
            <a:endParaRPr lang="ru-RU" cap="all" dirty="0">
              <a:solidFill>
                <a:srgbClr val="B38A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187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18"/>
          <p:cNvSpPr/>
          <p:nvPr/>
        </p:nvSpPr>
        <p:spPr>
          <a:xfrm rot="18754198">
            <a:off x="-1704197" y="-1790113"/>
            <a:ext cx="2958409" cy="352307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8"/>
          <p:cNvSpPr/>
          <p:nvPr/>
        </p:nvSpPr>
        <p:spPr>
          <a:xfrm rot="2431266">
            <a:off x="-1192618" y="5349073"/>
            <a:ext cx="3568661" cy="187344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8"/>
          <p:cNvSpPr/>
          <p:nvPr/>
        </p:nvSpPr>
        <p:spPr>
          <a:xfrm rot="12509404">
            <a:off x="171842" y="5834393"/>
            <a:ext cx="1329285" cy="122132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18"/>
          <p:cNvSpPr/>
          <p:nvPr/>
        </p:nvSpPr>
        <p:spPr>
          <a:xfrm rot="2915032">
            <a:off x="11145739" y="828991"/>
            <a:ext cx="3285132" cy="309267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8"/>
          <p:cNvSpPr/>
          <p:nvPr/>
        </p:nvSpPr>
        <p:spPr>
          <a:xfrm rot="21288273">
            <a:off x="11681256" y="4021995"/>
            <a:ext cx="1285628" cy="121613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8"/>
          <p:cNvSpPr/>
          <p:nvPr/>
        </p:nvSpPr>
        <p:spPr>
          <a:xfrm rot="12974234">
            <a:off x="11696343" y="387944"/>
            <a:ext cx="1656883" cy="94593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/>
          <p:nvPr/>
        </p:nvPicPr>
        <p:blipFill rotWithShape="1">
          <a:blip r:embed="rId3"/>
          <a:srcRect t="8958"/>
          <a:stretch/>
        </p:blipFill>
        <p:spPr bwMode="auto">
          <a:xfrm>
            <a:off x="806979" y="1016952"/>
            <a:ext cx="5768975" cy="3452495"/>
          </a:xfrm>
          <a:prstGeom prst="rect">
            <a:avLst/>
          </a:prstGeom>
          <a:ln>
            <a:solidFill>
              <a:srgbClr val="574A7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Овал 18"/>
          <p:cNvSpPr/>
          <p:nvPr/>
        </p:nvSpPr>
        <p:spPr>
          <a:xfrm rot="14018232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1628834" y="6343945"/>
            <a:ext cx="4298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11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978707" y="464478"/>
            <a:ext cx="1425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cap="all" dirty="0" smtClean="0">
                <a:solidFill>
                  <a:srgbClr val="B38ADD"/>
                </a:solidFill>
              </a:rPr>
              <a:t>статистика</a:t>
            </a:r>
            <a:endParaRPr lang="ru-RU" cap="all" dirty="0">
              <a:solidFill>
                <a:srgbClr val="B38ADD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7658767" y="2275252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cap="all" dirty="0" smtClean="0">
                <a:solidFill>
                  <a:srgbClr val="B38ADD"/>
                </a:solidFill>
              </a:rPr>
              <a:t>напоминания</a:t>
            </a:r>
            <a:endParaRPr lang="ru-RU" cap="all" dirty="0">
              <a:solidFill>
                <a:srgbClr val="B38ADD"/>
              </a:solidFill>
            </a:endParaRPr>
          </a:p>
        </p:txBody>
      </p:sp>
      <p:sp>
        <p:nvSpPr>
          <p:cNvPr id="15" name="Овал 18"/>
          <p:cNvSpPr/>
          <p:nvPr/>
        </p:nvSpPr>
        <p:spPr>
          <a:xfrm rot="21288273">
            <a:off x="-898675" y="780048"/>
            <a:ext cx="1285628" cy="121613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3453" y="2721609"/>
            <a:ext cx="581977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388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Овал 18"/>
          <p:cNvSpPr/>
          <p:nvPr/>
        </p:nvSpPr>
        <p:spPr>
          <a:xfrm rot="2431266">
            <a:off x="-1192618" y="-1518452"/>
            <a:ext cx="3568661" cy="187344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18"/>
          <p:cNvSpPr/>
          <p:nvPr/>
        </p:nvSpPr>
        <p:spPr>
          <a:xfrm rot="12509404">
            <a:off x="171842" y="-1033132"/>
            <a:ext cx="1329285" cy="122132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18"/>
          <p:cNvSpPr/>
          <p:nvPr/>
        </p:nvSpPr>
        <p:spPr>
          <a:xfrm rot="3219989">
            <a:off x="10242868" y="1846478"/>
            <a:ext cx="3928554" cy="3083603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18"/>
          <p:cNvSpPr/>
          <p:nvPr/>
        </p:nvSpPr>
        <p:spPr>
          <a:xfrm rot="19395517">
            <a:off x="-1103738" y="536382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1701317" y="1977174"/>
            <a:ext cx="92724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М</a:t>
            </a:r>
            <a:r>
              <a:rPr lang="ru-RU" dirty="0" smtClean="0"/>
              <a:t>одель </a:t>
            </a:r>
            <a:r>
              <a:rPr lang="ru-RU" dirty="0"/>
              <a:t>бизнеса </a:t>
            </a:r>
            <a:r>
              <a:rPr lang="en-US" dirty="0"/>
              <a:t>B2C</a:t>
            </a:r>
            <a:r>
              <a:rPr lang="ru-RU" dirty="0"/>
              <a:t> </a:t>
            </a:r>
            <a:r>
              <a:rPr lang="en-US" dirty="0"/>
              <a:t>(</a:t>
            </a:r>
            <a:r>
              <a:rPr lang="ru-RU" dirty="0" err="1"/>
              <a:t>business</a:t>
            </a:r>
            <a:r>
              <a:rPr lang="en-US" dirty="0"/>
              <a:t> </a:t>
            </a:r>
            <a:r>
              <a:rPr lang="ru-RU" dirty="0" err="1"/>
              <a:t>to</a:t>
            </a:r>
            <a:r>
              <a:rPr lang="en-US" dirty="0"/>
              <a:t> </a:t>
            </a:r>
            <a:r>
              <a:rPr lang="ru-RU" dirty="0" err="1"/>
              <a:t>consumer</a:t>
            </a:r>
            <a:r>
              <a:rPr lang="en-US" dirty="0"/>
              <a:t>)</a:t>
            </a:r>
            <a:r>
              <a:rPr lang="ru-RU" dirty="0"/>
              <a:t>, в </a:t>
            </a:r>
            <a:r>
              <a:rPr lang="ru-RU" dirty="0" smtClean="0"/>
              <a:t>которой продажа товара осуществляется конечному потребителю</a:t>
            </a:r>
            <a:endParaRPr lang="ru-RU" dirty="0"/>
          </a:p>
        </p:txBody>
      </p:sp>
      <p:pic>
        <p:nvPicPr>
          <p:cNvPr id="1026" name="Picture 2" descr="https://russia-dropshipping.ru/800/600/https/avivi.pro/upload/medialibrary/ca4/ca473d4c6bd1400e671f1df673e60bdf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317" y="3015569"/>
            <a:ext cx="4259268" cy="258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Прямоугольник 17"/>
          <p:cNvSpPr/>
          <p:nvPr/>
        </p:nvSpPr>
        <p:spPr>
          <a:xfrm>
            <a:off x="4178873" y="818683"/>
            <a:ext cx="385874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Экономическая часть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19" name="Овал 18"/>
          <p:cNvSpPr/>
          <p:nvPr/>
        </p:nvSpPr>
        <p:spPr>
          <a:xfrm rot="21236836">
            <a:off x="3692113" y="991572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8"/>
          <p:cNvSpPr/>
          <p:nvPr/>
        </p:nvSpPr>
        <p:spPr>
          <a:xfrm rot="11396430">
            <a:off x="8128689" y="1010006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18"/>
          <p:cNvSpPr/>
          <p:nvPr/>
        </p:nvSpPr>
        <p:spPr>
          <a:xfrm rot="6403015">
            <a:off x="-1456787" y="748778"/>
            <a:ext cx="2148156" cy="214464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18"/>
          <p:cNvSpPr/>
          <p:nvPr/>
        </p:nvSpPr>
        <p:spPr>
          <a:xfrm rot="4313580">
            <a:off x="12001090" y="3536116"/>
            <a:ext cx="2148156" cy="253349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18"/>
          <p:cNvSpPr/>
          <p:nvPr/>
        </p:nvSpPr>
        <p:spPr>
          <a:xfrm rot="16200000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 27"/>
          <p:cNvSpPr/>
          <p:nvPr/>
        </p:nvSpPr>
        <p:spPr>
          <a:xfrm>
            <a:off x="11628834" y="6343945"/>
            <a:ext cx="4298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12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6314229" y="2933385"/>
            <a:ext cx="5223110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 данном проекте ценностным предложением, отличающим от конкурентов, является наличие </a:t>
            </a:r>
            <a:r>
              <a:rPr lang="ru-RU" sz="2000" dirty="0" smtClean="0">
                <a:solidFill>
                  <a:srgbClr val="B38ADD"/>
                </a:solidFill>
              </a:rPr>
              <a:t>статистики и напоминаний</a:t>
            </a:r>
            <a:endParaRPr lang="ru-RU" dirty="0"/>
          </a:p>
        </p:txBody>
      </p:sp>
      <p:sp>
        <p:nvSpPr>
          <p:cNvPr id="31" name="Прямоугольник 30"/>
          <p:cNvSpPr/>
          <p:nvPr/>
        </p:nvSpPr>
        <p:spPr>
          <a:xfrm>
            <a:off x="6314229" y="4056067"/>
            <a:ext cx="4659507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Регулярный доход от периодических платежей, в виде </a:t>
            </a:r>
            <a:r>
              <a:rPr lang="ru-RU" sz="2000" dirty="0">
                <a:solidFill>
                  <a:srgbClr val="B38ADD"/>
                </a:solidFill>
              </a:rPr>
              <a:t>ежемесячной или годовой подписки </a:t>
            </a:r>
          </a:p>
        </p:txBody>
      </p:sp>
      <p:sp>
        <p:nvSpPr>
          <p:cNvPr id="32" name="Овал 18"/>
          <p:cNvSpPr/>
          <p:nvPr/>
        </p:nvSpPr>
        <p:spPr>
          <a:xfrm rot="9020929">
            <a:off x="289942" y="5853810"/>
            <a:ext cx="738360" cy="68320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3424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Овал 18"/>
          <p:cNvSpPr/>
          <p:nvPr/>
        </p:nvSpPr>
        <p:spPr>
          <a:xfrm rot="3219989">
            <a:off x="11454527" y="2994738"/>
            <a:ext cx="3826818" cy="3340491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9" name="Овал 18"/>
          <p:cNvSpPr/>
          <p:nvPr/>
        </p:nvSpPr>
        <p:spPr>
          <a:xfrm rot="11855734">
            <a:off x="-1329656" y="271154"/>
            <a:ext cx="1898763" cy="215379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5308277" y="216917"/>
            <a:ext cx="17491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ЗАТРАТЫ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53" name="Овал 18"/>
          <p:cNvSpPr/>
          <p:nvPr/>
        </p:nvSpPr>
        <p:spPr>
          <a:xfrm>
            <a:off x="11720045" y="6286289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Прямоугольник 53"/>
          <p:cNvSpPr/>
          <p:nvPr/>
        </p:nvSpPr>
        <p:spPr>
          <a:xfrm>
            <a:off x="11676458" y="6324895"/>
            <a:ext cx="3992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13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55" name="Овал 18"/>
          <p:cNvSpPr/>
          <p:nvPr/>
        </p:nvSpPr>
        <p:spPr>
          <a:xfrm rot="21236836">
            <a:off x="4845016" y="428020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Овал 18"/>
          <p:cNvSpPr/>
          <p:nvPr/>
        </p:nvSpPr>
        <p:spPr>
          <a:xfrm rot="11396430">
            <a:off x="7234280" y="397361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8" name="Овал 18"/>
          <p:cNvSpPr/>
          <p:nvPr/>
        </p:nvSpPr>
        <p:spPr>
          <a:xfrm rot="2431266">
            <a:off x="10813052" y="721467"/>
            <a:ext cx="3568661" cy="187344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18"/>
          <p:cNvSpPr/>
          <p:nvPr/>
        </p:nvSpPr>
        <p:spPr>
          <a:xfrm rot="21288273">
            <a:off x="11772466" y="2799903"/>
            <a:ext cx="1285628" cy="121613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18"/>
          <p:cNvSpPr/>
          <p:nvPr/>
        </p:nvSpPr>
        <p:spPr>
          <a:xfrm rot="7245944">
            <a:off x="-1149184" y="4627626"/>
            <a:ext cx="1898763" cy="215379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18"/>
          <p:cNvSpPr/>
          <p:nvPr/>
        </p:nvSpPr>
        <p:spPr>
          <a:xfrm rot="21288273">
            <a:off x="-1014382" y="4095753"/>
            <a:ext cx="1285628" cy="121613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Овал 18"/>
          <p:cNvSpPr/>
          <p:nvPr/>
        </p:nvSpPr>
        <p:spPr>
          <a:xfrm rot="21288273">
            <a:off x="135071" y="198580"/>
            <a:ext cx="524634" cy="49627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Прямоугольник 45"/>
          <p:cNvSpPr/>
          <p:nvPr/>
        </p:nvSpPr>
        <p:spPr>
          <a:xfrm>
            <a:off x="4425135" y="904604"/>
            <a:ext cx="37871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smtClean="0">
                <a:solidFill>
                  <a:srgbClr val="B38ADD"/>
                </a:solidFill>
              </a:rPr>
              <a:t>ВРЕМЕННОЙ ДИАПАЗОН: МЕСЯЦ</a:t>
            </a:r>
            <a:endParaRPr lang="ru-RU" dirty="0"/>
          </a:p>
        </p:txBody>
      </p:sp>
      <p:sp>
        <p:nvSpPr>
          <p:cNvPr id="47" name="Прямоугольник 46"/>
          <p:cNvSpPr/>
          <p:nvPr/>
        </p:nvSpPr>
        <p:spPr>
          <a:xfrm>
            <a:off x="4723511" y="1235484"/>
            <a:ext cx="29824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rgbClr val="574A71"/>
                </a:solidFill>
              </a:rPr>
              <a:t>ГОТОВЫЙ ПРОДУКТ НА СТАДИИ </a:t>
            </a:r>
            <a:r>
              <a:rPr lang="en-US" sz="1400" dirty="0" smtClean="0">
                <a:solidFill>
                  <a:srgbClr val="574A71"/>
                </a:solidFill>
              </a:rPr>
              <a:t>MV</a:t>
            </a:r>
            <a:r>
              <a:rPr lang="en-US" sz="1400" dirty="0">
                <a:solidFill>
                  <a:srgbClr val="574A71"/>
                </a:solidFill>
              </a:rPr>
              <a:t>P</a:t>
            </a:r>
            <a:endParaRPr lang="ru-RU" sz="1200" dirty="0">
              <a:solidFill>
                <a:srgbClr val="574A71"/>
              </a:solidFill>
            </a:endParaRP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304211"/>
              </p:ext>
            </p:extLst>
          </p:nvPr>
        </p:nvGraphicFramePr>
        <p:xfrm>
          <a:off x="1125421" y="1758455"/>
          <a:ext cx="9867900" cy="4299405"/>
        </p:xfrm>
        <a:graphic>
          <a:graphicData uri="http://schemas.openxmlformats.org/drawingml/2006/table">
            <a:tbl>
              <a:tblPr firstRow="1" firstCol="1" bandRow="1"/>
              <a:tblGrid>
                <a:gridCol w="4024806"/>
                <a:gridCol w="2395985"/>
                <a:gridCol w="3447109"/>
              </a:tblGrid>
              <a:tr h="1208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Наименование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Затраты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120871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Единовременные затраты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483482">
                <a:tc>
                  <a:txBody>
                    <a:bodyPr/>
                    <a:lstStyle/>
                    <a:p>
                      <a:pPr marL="0" lvl="3" inden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 Компьютерное 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оборудование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30 000 руб. на одного человека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150 000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0871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Текущие затраты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22249">
                <a:tc>
                  <a:txBody>
                    <a:bodyPr/>
                    <a:lstStyle/>
                    <a:p>
                      <a:pPr marL="0" lvl="4" inden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 Заработная 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плата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Без налогов и отчислений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+ 30% налоги и отчисления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1741">
                <a:tc>
                  <a:txBody>
                    <a:bodyPr/>
                    <a:lstStyle/>
                    <a:p>
                      <a:pPr marL="457200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1.1 Руководитель 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проекта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50 000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65 000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0871">
                <a:tc>
                  <a:txBody>
                    <a:bodyPr/>
                    <a:lstStyle/>
                    <a:p>
                      <a:pPr marL="457200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1.2 Программист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50 000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65 000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0871">
                <a:tc>
                  <a:txBody>
                    <a:bodyPr/>
                    <a:lstStyle/>
                    <a:p>
                      <a:pPr marL="457200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1.3 Дизайнер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40 000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52 000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0871">
                <a:tc>
                  <a:txBody>
                    <a:bodyPr/>
                    <a:lstStyle/>
                    <a:p>
                      <a:pPr marL="457200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1.4 Маркетолог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40 000 руб.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52 000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0871">
                <a:tc>
                  <a:txBody>
                    <a:bodyPr/>
                    <a:lstStyle/>
                    <a:p>
                      <a:pPr marL="457200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1.5</a:t>
                      </a:r>
                      <a:r>
                        <a:rPr lang="ru-RU" sz="1600" baseline="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SEO-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специалист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40 000 руб.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52 000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6093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 Расходы 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 инфраструктуру и хостинг (оплата помещения, хостинга, интернета и их амортизирующие расходы)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70 000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1741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ru-RU" sz="16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 Рекламное 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продвижение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50 000 руб.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08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Итог: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556 000 руб.</a:t>
                      </a:r>
                      <a:endParaRPr lang="ru-RU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312" marR="3631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3929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Овал 18"/>
          <p:cNvSpPr/>
          <p:nvPr/>
        </p:nvSpPr>
        <p:spPr>
          <a:xfrm rot="1138736">
            <a:off x="1696997" y="2199375"/>
            <a:ext cx="9322141" cy="3379851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18"/>
          <p:cNvSpPr/>
          <p:nvPr/>
        </p:nvSpPr>
        <p:spPr>
          <a:xfrm rot="2915032">
            <a:off x="-2500628" y="522613"/>
            <a:ext cx="3285132" cy="309267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18"/>
          <p:cNvSpPr/>
          <p:nvPr/>
        </p:nvSpPr>
        <p:spPr>
          <a:xfrm rot="21288273">
            <a:off x="-989237" y="5518782"/>
            <a:ext cx="1285628" cy="121613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18"/>
          <p:cNvSpPr/>
          <p:nvPr/>
        </p:nvSpPr>
        <p:spPr>
          <a:xfrm rot="12974234">
            <a:off x="-1314298" y="39601"/>
            <a:ext cx="1656883" cy="94593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8"/>
          <p:cNvSpPr/>
          <p:nvPr/>
        </p:nvSpPr>
        <p:spPr>
          <a:xfrm rot="6075956">
            <a:off x="11668453" y="6310661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11676458" y="6324895"/>
            <a:ext cx="5155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14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32" name="Овал 18"/>
          <p:cNvSpPr/>
          <p:nvPr/>
        </p:nvSpPr>
        <p:spPr>
          <a:xfrm rot="19395517">
            <a:off x="11370323" y="1090627"/>
            <a:ext cx="3298872" cy="329174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Овал 18"/>
          <p:cNvSpPr/>
          <p:nvPr/>
        </p:nvSpPr>
        <p:spPr>
          <a:xfrm rot="13780073">
            <a:off x="11536090" y="282848"/>
            <a:ext cx="2148156" cy="1985013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4632677" y="798995"/>
            <a:ext cx="28039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Цена подписки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20" name="Овал 18"/>
          <p:cNvSpPr/>
          <p:nvPr/>
        </p:nvSpPr>
        <p:spPr>
          <a:xfrm rot="21236836">
            <a:off x="4157081" y="1007299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18"/>
          <p:cNvSpPr/>
          <p:nvPr/>
        </p:nvSpPr>
        <p:spPr>
          <a:xfrm rot="11396430">
            <a:off x="7512300" y="980582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3" name="Скругленный прямоугольник 82"/>
          <p:cNvSpPr/>
          <p:nvPr/>
        </p:nvSpPr>
        <p:spPr>
          <a:xfrm>
            <a:off x="1476643" y="2037566"/>
            <a:ext cx="2197156" cy="3004540"/>
          </a:xfrm>
          <a:prstGeom prst="roundRect">
            <a:avLst/>
          </a:prstGeom>
          <a:gradFill flip="none" rotWithShape="1">
            <a:gsLst>
              <a:gs pos="0">
                <a:srgbClr val="574A71"/>
              </a:gs>
              <a:gs pos="76000">
                <a:srgbClr val="B38ADD">
                  <a:tint val="44500"/>
                  <a:satMod val="160000"/>
                </a:srgbClr>
              </a:gs>
              <a:gs pos="100000">
                <a:srgbClr val="B38ADD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4" name="Прямоугольник 83"/>
          <p:cNvSpPr/>
          <p:nvPr/>
        </p:nvSpPr>
        <p:spPr>
          <a:xfrm>
            <a:off x="1514892" y="2565165"/>
            <a:ext cx="213496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</a:rPr>
              <a:t>Бесплатный</a:t>
            </a:r>
            <a:r>
              <a:rPr lang="ru-RU" sz="2400" b="1" dirty="0" smtClean="0">
                <a:solidFill>
                  <a:srgbClr val="B38ADD"/>
                </a:solidFill>
              </a:rPr>
              <a:t> </a:t>
            </a:r>
            <a:r>
              <a:rPr lang="ru-RU" sz="2000" b="1" dirty="0" smtClean="0">
                <a:solidFill>
                  <a:schemeClr val="bg1"/>
                </a:solidFill>
              </a:rPr>
              <a:t>тариф</a:t>
            </a:r>
          </a:p>
        </p:txBody>
      </p:sp>
      <p:sp>
        <p:nvSpPr>
          <p:cNvPr id="85" name="Прямоугольник 84"/>
          <p:cNvSpPr/>
          <p:nvPr/>
        </p:nvSpPr>
        <p:spPr>
          <a:xfrm>
            <a:off x="1467005" y="4411960"/>
            <a:ext cx="21828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>
                <a:solidFill>
                  <a:srgbClr val="574A71"/>
                </a:solidFill>
              </a:rPr>
              <a:t>бесплатно</a:t>
            </a:r>
          </a:p>
        </p:txBody>
      </p:sp>
      <p:sp>
        <p:nvSpPr>
          <p:cNvPr id="86" name="Прямоугольник 85"/>
          <p:cNvSpPr/>
          <p:nvPr/>
        </p:nvSpPr>
        <p:spPr>
          <a:xfrm>
            <a:off x="1683632" y="3353201"/>
            <a:ext cx="17974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100" dirty="0" smtClean="0">
                <a:solidFill>
                  <a:srgbClr val="574A71"/>
                </a:solidFill>
              </a:rPr>
              <a:t>Нет статистики</a:t>
            </a:r>
          </a:p>
          <a:p>
            <a:pPr algn="ctr"/>
            <a:r>
              <a:rPr lang="ru-RU" sz="1100" dirty="0" smtClean="0">
                <a:solidFill>
                  <a:srgbClr val="574A71"/>
                </a:solidFill>
              </a:rPr>
              <a:t>Нет напоминаний</a:t>
            </a:r>
          </a:p>
          <a:p>
            <a:pPr algn="ctr"/>
            <a:r>
              <a:rPr lang="ru-RU" sz="1100" dirty="0" smtClean="0">
                <a:solidFill>
                  <a:srgbClr val="574A71"/>
                </a:solidFill>
              </a:rPr>
              <a:t>Нет интеграций</a:t>
            </a:r>
          </a:p>
          <a:p>
            <a:pPr algn="ctr"/>
            <a:r>
              <a:rPr lang="ru-RU" sz="1100" dirty="0" smtClean="0">
                <a:solidFill>
                  <a:srgbClr val="574A71"/>
                </a:solidFill>
              </a:rPr>
              <a:t>Нет </a:t>
            </a:r>
            <a:r>
              <a:rPr lang="ru-RU" sz="1100" dirty="0" err="1" smtClean="0">
                <a:solidFill>
                  <a:srgbClr val="574A71"/>
                </a:solidFill>
              </a:rPr>
              <a:t>кастомизации</a:t>
            </a:r>
            <a:endParaRPr lang="ru-RU" sz="1100" dirty="0" smtClean="0">
              <a:solidFill>
                <a:srgbClr val="574A71"/>
              </a:solidFill>
            </a:endParaRPr>
          </a:p>
          <a:p>
            <a:pPr algn="ctr"/>
            <a:r>
              <a:rPr lang="ru-RU" sz="1100" dirty="0" smtClean="0">
                <a:solidFill>
                  <a:srgbClr val="574A71"/>
                </a:solidFill>
              </a:rPr>
              <a:t>Ограничения</a:t>
            </a:r>
          </a:p>
          <a:p>
            <a:pPr algn="ctr"/>
            <a:r>
              <a:rPr lang="ru-RU" sz="1100" dirty="0" smtClean="0">
                <a:solidFill>
                  <a:srgbClr val="574A71"/>
                </a:solidFill>
              </a:rPr>
              <a:t>Реклама</a:t>
            </a:r>
            <a:endParaRPr lang="ru-RU" sz="1000" dirty="0" smtClean="0">
              <a:solidFill>
                <a:srgbClr val="574A71"/>
              </a:solidFill>
            </a:endParaRPr>
          </a:p>
        </p:txBody>
      </p:sp>
      <p:sp>
        <p:nvSpPr>
          <p:cNvPr id="87" name="Скругленный прямоугольник 86"/>
          <p:cNvSpPr/>
          <p:nvPr/>
        </p:nvSpPr>
        <p:spPr>
          <a:xfrm>
            <a:off x="4175693" y="3056468"/>
            <a:ext cx="1858971" cy="1985638"/>
          </a:xfrm>
          <a:prstGeom prst="roundRect">
            <a:avLst/>
          </a:prstGeom>
          <a:gradFill flip="none" rotWithShape="1">
            <a:gsLst>
              <a:gs pos="0">
                <a:srgbClr val="574A71"/>
              </a:gs>
              <a:gs pos="76000">
                <a:srgbClr val="B38ADD">
                  <a:tint val="44500"/>
                  <a:satMod val="160000"/>
                </a:srgbClr>
              </a:gs>
              <a:gs pos="100000">
                <a:srgbClr val="B38ADD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8" name="Прямоугольник 87"/>
          <p:cNvSpPr/>
          <p:nvPr/>
        </p:nvSpPr>
        <p:spPr>
          <a:xfrm>
            <a:off x="4052641" y="3426041"/>
            <a:ext cx="21349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bg1"/>
                </a:solidFill>
              </a:rPr>
              <a:t>1 месяц</a:t>
            </a:r>
            <a:endParaRPr lang="ru-RU" sz="2400" b="1" dirty="0" smtClean="0">
              <a:solidFill>
                <a:schemeClr val="bg1"/>
              </a:solidFill>
            </a:endParaRPr>
          </a:p>
        </p:txBody>
      </p:sp>
      <p:sp>
        <p:nvSpPr>
          <p:cNvPr id="89" name="Прямоугольник 88"/>
          <p:cNvSpPr/>
          <p:nvPr/>
        </p:nvSpPr>
        <p:spPr>
          <a:xfrm>
            <a:off x="4021545" y="4155908"/>
            <a:ext cx="21828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b="1" dirty="0" smtClean="0">
                <a:solidFill>
                  <a:srgbClr val="574A71"/>
                </a:solidFill>
              </a:rPr>
              <a:t>199р</a:t>
            </a:r>
          </a:p>
        </p:txBody>
      </p:sp>
      <p:sp>
        <p:nvSpPr>
          <p:cNvPr id="90" name="Прямоугольник 89"/>
          <p:cNvSpPr/>
          <p:nvPr/>
        </p:nvSpPr>
        <p:spPr>
          <a:xfrm>
            <a:off x="3940513" y="2352970"/>
            <a:ext cx="66940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>
                <a:solidFill>
                  <a:srgbClr val="B38ADD"/>
                </a:solidFill>
              </a:rPr>
              <a:t>Есть функции ведения статистики и напоминаний</a:t>
            </a:r>
            <a:endParaRPr lang="ru-RU" sz="2000" dirty="0"/>
          </a:p>
        </p:txBody>
      </p:sp>
      <p:sp>
        <p:nvSpPr>
          <p:cNvPr id="91" name="Скругленный прямоугольник 90"/>
          <p:cNvSpPr/>
          <p:nvPr/>
        </p:nvSpPr>
        <p:spPr>
          <a:xfrm>
            <a:off x="6358067" y="3056468"/>
            <a:ext cx="1858971" cy="1985638"/>
          </a:xfrm>
          <a:prstGeom prst="roundRect">
            <a:avLst/>
          </a:prstGeom>
          <a:gradFill flip="none" rotWithShape="1">
            <a:gsLst>
              <a:gs pos="0">
                <a:srgbClr val="574A71"/>
              </a:gs>
              <a:gs pos="76000">
                <a:srgbClr val="B38ADD">
                  <a:tint val="44500"/>
                  <a:satMod val="160000"/>
                </a:srgbClr>
              </a:gs>
              <a:gs pos="100000">
                <a:srgbClr val="B38ADD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2" name="Прямоугольник 91"/>
          <p:cNvSpPr/>
          <p:nvPr/>
        </p:nvSpPr>
        <p:spPr>
          <a:xfrm>
            <a:off x="6235015" y="3426041"/>
            <a:ext cx="21349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b="1" dirty="0">
                <a:solidFill>
                  <a:schemeClr val="bg1"/>
                </a:solidFill>
              </a:rPr>
              <a:t>3</a:t>
            </a:r>
            <a:r>
              <a:rPr lang="ru-RU" sz="2800" b="1" dirty="0" smtClean="0">
                <a:solidFill>
                  <a:schemeClr val="bg1"/>
                </a:solidFill>
              </a:rPr>
              <a:t> месяца</a:t>
            </a:r>
            <a:endParaRPr lang="ru-RU" sz="2400" b="1" dirty="0" smtClean="0">
              <a:solidFill>
                <a:schemeClr val="bg1"/>
              </a:solidFill>
            </a:endParaRPr>
          </a:p>
        </p:txBody>
      </p:sp>
      <p:sp>
        <p:nvSpPr>
          <p:cNvPr id="93" name="Прямоугольник 92"/>
          <p:cNvSpPr/>
          <p:nvPr/>
        </p:nvSpPr>
        <p:spPr>
          <a:xfrm>
            <a:off x="6203919" y="4155908"/>
            <a:ext cx="21828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b="1" dirty="0" smtClean="0">
                <a:solidFill>
                  <a:srgbClr val="574A71"/>
                </a:solidFill>
              </a:rPr>
              <a:t>499р</a:t>
            </a:r>
          </a:p>
        </p:txBody>
      </p:sp>
      <p:sp>
        <p:nvSpPr>
          <p:cNvPr id="94" name="Скругленный прямоугольник 93"/>
          <p:cNvSpPr/>
          <p:nvPr/>
        </p:nvSpPr>
        <p:spPr>
          <a:xfrm>
            <a:off x="8540917" y="3056468"/>
            <a:ext cx="1858971" cy="1985638"/>
          </a:xfrm>
          <a:prstGeom prst="roundRect">
            <a:avLst/>
          </a:prstGeom>
          <a:gradFill flip="none" rotWithShape="1">
            <a:gsLst>
              <a:gs pos="0">
                <a:srgbClr val="574A71"/>
              </a:gs>
              <a:gs pos="76000">
                <a:srgbClr val="B38ADD">
                  <a:tint val="44500"/>
                  <a:satMod val="160000"/>
                </a:srgbClr>
              </a:gs>
              <a:gs pos="100000">
                <a:srgbClr val="B38ADD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5" name="Прямоугольник 94"/>
          <p:cNvSpPr/>
          <p:nvPr/>
        </p:nvSpPr>
        <p:spPr>
          <a:xfrm>
            <a:off x="8347054" y="3426041"/>
            <a:ext cx="21349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bg1"/>
                </a:solidFill>
              </a:rPr>
              <a:t>1 год</a:t>
            </a:r>
            <a:endParaRPr lang="ru-RU" sz="2400" b="1" dirty="0" smtClean="0">
              <a:solidFill>
                <a:schemeClr val="bg1"/>
              </a:solidFill>
            </a:endParaRPr>
          </a:p>
        </p:txBody>
      </p:sp>
      <p:sp>
        <p:nvSpPr>
          <p:cNvPr id="96" name="Прямоугольник 95"/>
          <p:cNvSpPr/>
          <p:nvPr/>
        </p:nvSpPr>
        <p:spPr>
          <a:xfrm>
            <a:off x="8386769" y="4155908"/>
            <a:ext cx="21828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b="1" dirty="0" smtClean="0">
                <a:solidFill>
                  <a:srgbClr val="574A71"/>
                </a:solidFill>
              </a:rPr>
              <a:t>1999р</a:t>
            </a:r>
          </a:p>
        </p:txBody>
      </p:sp>
      <p:sp>
        <p:nvSpPr>
          <p:cNvPr id="98" name="Овал 18"/>
          <p:cNvSpPr/>
          <p:nvPr/>
        </p:nvSpPr>
        <p:spPr>
          <a:xfrm rot="13780073">
            <a:off x="10528501" y="316375"/>
            <a:ext cx="427721" cy="5735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0" name="Овал 18"/>
          <p:cNvSpPr/>
          <p:nvPr/>
        </p:nvSpPr>
        <p:spPr>
          <a:xfrm rot="2915032">
            <a:off x="651696" y="334285"/>
            <a:ext cx="656399" cy="6150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14331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трелка вправо 3"/>
          <p:cNvSpPr/>
          <p:nvPr/>
        </p:nvSpPr>
        <p:spPr>
          <a:xfrm>
            <a:off x="875411" y="2528377"/>
            <a:ext cx="7043824" cy="2655568"/>
          </a:xfrm>
          <a:prstGeom prst="rightArrow">
            <a:avLst/>
          </a:prstGeom>
          <a:solidFill>
            <a:srgbClr val="EEE5F7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Овал 18"/>
          <p:cNvSpPr/>
          <p:nvPr/>
        </p:nvSpPr>
        <p:spPr>
          <a:xfrm rot="12509404">
            <a:off x="7431872" y="1681223"/>
            <a:ext cx="3936215" cy="428738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EEE5F7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Овал 18"/>
          <p:cNvSpPr/>
          <p:nvPr/>
        </p:nvSpPr>
        <p:spPr>
          <a:xfrm rot="11855734">
            <a:off x="-1317803" y="146038"/>
            <a:ext cx="1898763" cy="215379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Овал 18"/>
          <p:cNvSpPr/>
          <p:nvPr/>
        </p:nvSpPr>
        <p:spPr>
          <a:xfrm rot="2431266">
            <a:off x="10273197" y="721467"/>
            <a:ext cx="3568661" cy="187344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8"/>
          <p:cNvSpPr/>
          <p:nvPr/>
        </p:nvSpPr>
        <p:spPr>
          <a:xfrm rot="11636562">
            <a:off x="11718495" y="6286290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1676458" y="6324895"/>
            <a:ext cx="5155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15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32" name="Овал 18"/>
          <p:cNvSpPr/>
          <p:nvPr/>
        </p:nvSpPr>
        <p:spPr>
          <a:xfrm rot="12509404">
            <a:off x="-1119583" y="1173560"/>
            <a:ext cx="1329285" cy="122132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Овал 18"/>
          <p:cNvSpPr/>
          <p:nvPr/>
        </p:nvSpPr>
        <p:spPr>
          <a:xfrm rot="12509404">
            <a:off x="10423406" y="138735"/>
            <a:ext cx="1329285" cy="122132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18"/>
          <p:cNvSpPr/>
          <p:nvPr/>
        </p:nvSpPr>
        <p:spPr>
          <a:xfrm rot="16882665">
            <a:off x="11823373" y="5183289"/>
            <a:ext cx="561919" cy="75982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18"/>
          <p:cNvSpPr/>
          <p:nvPr/>
        </p:nvSpPr>
        <p:spPr>
          <a:xfrm rot="2431266">
            <a:off x="-2577338" y="3855328"/>
            <a:ext cx="3568661" cy="187344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18"/>
          <p:cNvSpPr/>
          <p:nvPr/>
        </p:nvSpPr>
        <p:spPr>
          <a:xfrm rot="9699172">
            <a:off x="210889" y="5805176"/>
            <a:ext cx="1140104" cy="83044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Прямоугольник 36"/>
          <p:cNvSpPr/>
          <p:nvPr/>
        </p:nvSpPr>
        <p:spPr>
          <a:xfrm>
            <a:off x="2987620" y="655377"/>
            <a:ext cx="59362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СРОК ОКУПАЕМОСТИ И ВЫРУЧКА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38" name="Овал 18"/>
          <p:cNvSpPr/>
          <p:nvPr/>
        </p:nvSpPr>
        <p:spPr>
          <a:xfrm rot="21236836">
            <a:off x="2556715" y="834953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Овал 18"/>
          <p:cNvSpPr/>
          <p:nvPr/>
        </p:nvSpPr>
        <p:spPr>
          <a:xfrm rot="11396430">
            <a:off x="9048926" y="829915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Прямоугольник 39"/>
          <p:cNvSpPr/>
          <p:nvPr/>
        </p:nvSpPr>
        <p:spPr>
          <a:xfrm>
            <a:off x="4395808" y="1233626"/>
            <a:ext cx="29477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 smtClean="0">
                <a:solidFill>
                  <a:srgbClr val="AA6FF1"/>
                </a:solidFill>
              </a:rPr>
              <a:t>Затраты: 556 000р</a:t>
            </a:r>
            <a:endParaRPr lang="ru-RU" sz="2400" dirty="0">
              <a:solidFill>
                <a:srgbClr val="AA6FF1"/>
              </a:solidFill>
            </a:endParaRPr>
          </a:p>
        </p:txBody>
      </p:sp>
      <p:sp>
        <p:nvSpPr>
          <p:cNvPr id="41" name="Прямоугольник 40"/>
          <p:cNvSpPr/>
          <p:nvPr/>
        </p:nvSpPr>
        <p:spPr>
          <a:xfrm>
            <a:off x="5956371" y="4120644"/>
            <a:ext cx="10615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rgbClr val="574A71"/>
                </a:solidFill>
              </a:rPr>
              <a:t>573 100р</a:t>
            </a:r>
            <a:endParaRPr lang="ru-RU" sz="1600" dirty="0">
              <a:solidFill>
                <a:srgbClr val="574A71"/>
              </a:solidFill>
            </a:endParaRPr>
          </a:p>
        </p:txBody>
      </p:sp>
      <p:sp>
        <p:nvSpPr>
          <p:cNvPr id="42" name="Прямоугольник 41"/>
          <p:cNvSpPr/>
          <p:nvPr/>
        </p:nvSpPr>
        <p:spPr>
          <a:xfrm>
            <a:off x="870499" y="2393828"/>
            <a:ext cx="23660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smtClean="0">
                <a:solidFill>
                  <a:srgbClr val="574A71"/>
                </a:solidFill>
              </a:rPr>
              <a:t>Наихудший вариант</a:t>
            </a:r>
            <a:endParaRPr lang="ru-RU" dirty="0">
              <a:solidFill>
                <a:srgbClr val="574A71"/>
              </a:solidFill>
            </a:endParaRPr>
          </a:p>
        </p:txBody>
      </p:sp>
      <p:sp>
        <p:nvSpPr>
          <p:cNvPr id="43" name="Прямоугольник 42"/>
          <p:cNvSpPr/>
          <p:nvPr/>
        </p:nvSpPr>
        <p:spPr>
          <a:xfrm>
            <a:off x="4049867" y="2393828"/>
            <a:ext cx="27510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smtClean="0">
                <a:solidFill>
                  <a:srgbClr val="574A71"/>
                </a:solidFill>
              </a:rPr>
              <a:t>Минимальный вариант</a:t>
            </a:r>
            <a:endParaRPr lang="ru-RU" dirty="0">
              <a:solidFill>
                <a:srgbClr val="574A71"/>
              </a:solidFill>
            </a:endParaRPr>
          </a:p>
        </p:txBody>
      </p:sp>
      <p:sp>
        <p:nvSpPr>
          <p:cNvPr id="44" name="Прямоугольник 43"/>
          <p:cNvSpPr/>
          <p:nvPr/>
        </p:nvSpPr>
        <p:spPr>
          <a:xfrm>
            <a:off x="8291825" y="2408494"/>
            <a:ext cx="23743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smtClean="0">
                <a:solidFill>
                  <a:srgbClr val="574A71"/>
                </a:solidFill>
              </a:rPr>
              <a:t>Наилучший вариант</a:t>
            </a:r>
            <a:endParaRPr lang="ru-RU" dirty="0">
              <a:solidFill>
                <a:srgbClr val="574A71"/>
              </a:solidFill>
            </a:endParaRPr>
          </a:p>
        </p:txBody>
      </p:sp>
      <p:sp>
        <p:nvSpPr>
          <p:cNvPr id="45" name="Прямоугольник 44"/>
          <p:cNvSpPr/>
          <p:nvPr/>
        </p:nvSpPr>
        <p:spPr>
          <a:xfrm>
            <a:off x="7990532" y="2731970"/>
            <a:ext cx="29769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 smtClean="0">
                <a:solidFill>
                  <a:srgbClr val="AA6FF1"/>
                </a:solidFill>
              </a:rPr>
              <a:t>Реклама и продвижение сработало, людям нравится программа </a:t>
            </a:r>
            <a:endParaRPr lang="ru-RU" sz="1200" dirty="0">
              <a:solidFill>
                <a:srgbClr val="AA6FF1"/>
              </a:solidFill>
            </a:endParaRPr>
          </a:p>
        </p:txBody>
      </p:sp>
      <p:sp>
        <p:nvSpPr>
          <p:cNvPr id="46" name="Прямоугольник 45"/>
          <p:cNvSpPr/>
          <p:nvPr/>
        </p:nvSpPr>
        <p:spPr>
          <a:xfrm>
            <a:off x="3893549" y="2717304"/>
            <a:ext cx="29769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 smtClean="0">
                <a:solidFill>
                  <a:srgbClr val="AA6FF1"/>
                </a:solidFill>
              </a:rPr>
              <a:t>Реклама и продвижение привлекли минимальную аудиторию</a:t>
            </a:r>
            <a:endParaRPr lang="ru-RU" sz="1200" dirty="0">
              <a:solidFill>
                <a:srgbClr val="AA6FF1"/>
              </a:solidFill>
            </a:endParaRPr>
          </a:p>
        </p:txBody>
      </p:sp>
      <p:sp>
        <p:nvSpPr>
          <p:cNvPr id="47" name="Прямоугольник 46"/>
          <p:cNvSpPr/>
          <p:nvPr/>
        </p:nvSpPr>
        <p:spPr>
          <a:xfrm>
            <a:off x="510970" y="2717304"/>
            <a:ext cx="29769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 smtClean="0">
                <a:solidFill>
                  <a:srgbClr val="AA6FF1"/>
                </a:solidFill>
              </a:rPr>
              <a:t>Реклама и продвижение не смогли привлечь внимание людей</a:t>
            </a:r>
            <a:endParaRPr lang="ru-RU" sz="1200" dirty="0">
              <a:solidFill>
                <a:srgbClr val="AA6FF1"/>
              </a:solidFill>
            </a:endParaRPr>
          </a:p>
        </p:txBody>
      </p:sp>
      <p:sp>
        <p:nvSpPr>
          <p:cNvPr id="48" name="Прямоугольник 47"/>
          <p:cNvSpPr/>
          <p:nvPr/>
        </p:nvSpPr>
        <p:spPr>
          <a:xfrm>
            <a:off x="3772971" y="3412980"/>
            <a:ext cx="31177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rgbClr val="574A71"/>
                </a:solidFill>
              </a:rPr>
              <a:t>1500 пользователей </a:t>
            </a:r>
            <a:r>
              <a:rPr lang="ru-RU" sz="1400" dirty="0" smtClean="0">
                <a:solidFill>
                  <a:srgbClr val="B38ADD"/>
                </a:solidFill>
              </a:rPr>
              <a:t>* 199р = 298 500р</a:t>
            </a:r>
            <a:endParaRPr lang="ru-RU" sz="1200" dirty="0"/>
          </a:p>
        </p:txBody>
      </p:sp>
      <p:sp>
        <p:nvSpPr>
          <p:cNvPr id="49" name="Прямоугольник 48"/>
          <p:cNvSpPr/>
          <p:nvPr/>
        </p:nvSpPr>
        <p:spPr>
          <a:xfrm>
            <a:off x="3881357" y="3648868"/>
            <a:ext cx="31177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rgbClr val="574A71"/>
                </a:solidFill>
              </a:rPr>
              <a:t>350 пользователей </a:t>
            </a:r>
            <a:r>
              <a:rPr lang="ru-RU" sz="1400" dirty="0" smtClean="0">
                <a:solidFill>
                  <a:srgbClr val="B38ADD"/>
                </a:solidFill>
              </a:rPr>
              <a:t>* 499р = 174 650р</a:t>
            </a:r>
            <a:endParaRPr lang="ru-RU" sz="1200" dirty="0"/>
          </a:p>
        </p:txBody>
      </p:sp>
      <p:sp>
        <p:nvSpPr>
          <p:cNvPr id="50" name="Прямоугольник 49"/>
          <p:cNvSpPr/>
          <p:nvPr/>
        </p:nvSpPr>
        <p:spPr>
          <a:xfrm>
            <a:off x="3791326" y="3884756"/>
            <a:ext cx="30264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>
                <a:solidFill>
                  <a:srgbClr val="574A71"/>
                </a:solidFill>
              </a:rPr>
              <a:t>5</a:t>
            </a:r>
            <a:r>
              <a:rPr lang="ru-RU" sz="1400" dirty="0" smtClean="0">
                <a:solidFill>
                  <a:srgbClr val="574A71"/>
                </a:solidFill>
              </a:rPr>
              <a:t>0 пользователей </a:t>
            </a:r>
            <a:r>
              <a:rPr lang="ru-RU" sz="1400" dirty="0" smtClean="0">
                <a:solidFill>
                  <a:srgbClr val="B38ADD"/>
                </a:solidFill>
              </a:rPr>
              <a:t>* 1999р = 99 950р</a:t>
            </a:r>
            <a:endParaRPr lang="ru-RU" sz="1200" dirty="0"/>
          </a:p>
        </p:txBody>
      </p:sp>
      <p:sp>
        <p:nvSpPr>
          <p:cNvPr id="51" name="Прямоугольник 50"/>
          <p:cNvSpPr/>
          <p:nvPr/>
        </p:nvSpPr>
        <p:spPr>
          <a:xfrm>
            <a:off x="4172270" y="4480637"/>
            <a:ext cx="24445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>
                <a:solidFill>
                  <a:srgbClr val="AA6FF1"/>
                </a:solidFill>
              </a:rPr>
              <a:t>Выручка: 17 100р</a:t>
            </a:r>
            <a:endParaRPr lang="ru-RU" sz="2000" dirty="0">
              <a:solidFill>
                <a:srgbClr val="AA6FF1"/>
              </a:solidFill>
            </a:endParaRPr>
          </a:p>
        </p:txBody>
      </p:sp>
      <p:cxnSp>
        <p:nvCxnSpPr>
          <p:cNvPr id="52" name="Прямая соединительная линия 51"/>
          <p:cNvCxnSpPr/>
          <p:nvPr/>
        </p:nvCxnSpPr>
        <p:spPr>
          <a:xfrm>
            <a:off x="3571444" y="2550585"/>
            <a:ext cx="0" cy="2912034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/>
          <p:cNvCxnSpPr/>
          <p:nvPr/>
        </p:nvCxnSpPr>
        <p:spPr>
          <a:xfrm>
            <a:off x="7105001" y="2550585"/>
            <a:ext cx="25352" cy="2912034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Прямоугольник 58"/>
          <p:cNvSpPr/>
          <p:nvPr/>
        </p:nvSpPr>
        <p:spPr>
          <a:xfrm>
            <a:off x="2444947" y="4101292"/>
            <a:ext cx="10615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rgbClr val="574A71"/>
                </a:solidFill>
              </a:rPr>
              <a:t>144 440р</a:t>
            </a:r>
            <a:endParaRPr lang="ru-RU" sz="1600" dirty="0">
              <a:solidFill>
                <a:srgbClr val="574A71"/>
              </a:solidFill>
            </a:endParaRPr>
          </a:p>
        </p:txBody>
      </p:sp>
      <p:sp>
        <p:nvSpPr>
          <p:cNvPr id="60" name="Прямоугольник 59"/>
          <p:cNvSpPr/>
          <p:nvPr/>
        </p:nvSpPr>
        <p:spPr>
          <a:xfrm>
            <a:off x="435318" y="3404343"/>
            <a:ext cx="29350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rgbClr val="574A71"/>
                </a:solidFill>
              </a:rPr>
              <a:t>500 пользователей </a:t>
            </a:r>
            <a:r>
              <a:rPr lang="ru-RU" sz="1400" dirty="0" smtClean="0">
                <a:solidFill>
                  <a:srgbClr val="B38ADD"/>
                </a:solidFill>
              </a:rPr>
              <a:t>* 199р = 99 500р</a:t>
            </a:r>
            <a:endParaRPr lang="ru-RU" sz="1200" dirty="0"/>
          </a:p>
        </p:txBody>
      </p:sp>
      <p:sp>
        <p:nvSpPr>
          <p:cNvPr id="61" name="Прямоугольник 60"/>
          <p:cNvSpPr/>
          <p:nvPr/>
        </p:nvSpPr>
        <p:spPr>
          <a:xfrm>
            <a:off x="526688" y="3629516"/>
            <a:ext cx="284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rgbClr val="574A71"/>
                </a:solidFill>
              </a:rPr>
              <a:t>50 пользователей </a:t>
            </a:r>
            <a:r>
              <a:rPr lang="ru-RU" sz="1400" dirty="0" smtClean="0">
                <a:solidFill>
                  <a:srgbClr val="B38ADD"/>
                </a:solidFill>
              </a:rPr>
              <a:t>* 499р = 24 950р</a:t>
            </a:r>
            <a:endParaRPr lang="ru-RU" sz="1200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436657" y="3865404"/>
            <a:ext cx="29350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rgbClr val="574A71"/>
                </a:solidFill>
              </a:rPr>
              <a:t>10 пользователей </a:t>
            </a:r>
            <a:r>
              <a:rPr lang="ru-RU" sz="1400" dirty="0" smtClean="0">
                <a:solidFill>
                  <a:srgbClr val="B38ADD"/>
                </a:solidFill>
              </a:rPr>
              <a:t>* 1999р = 19 990р</a:t>
            </a:r>
            <a:endParaRPr lang="ru-RU" sz="1200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739223" y="4461285"/>
            <a:ext cx="26946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>
                <a:solidFill>
                  <a:srgbClr val="AA6FF1"/>
                </a:solidFill>
              </a:rPr>
              <a:t>Выручка: -411 560р</a:t>
            </a:r>
            <a:endParaRPr lang="ru-RU" sz="2000" dirty="0">
              <a:solidFill>
                <a:srgbClr val="AA6FF1"/>
              </a:solidFill>
            </a:endParaRPr>
          </a:p>
        </p:txBody>
      </p:sp>
      <p:sp>
        <p:nvSpPr>
          <p:cNvPr id="64" name="Прямоугольник 63"/>
          <p:cNvSpPr/>
          <p:nvPr/>
        </p:nvSpPr>
        <p:spPr>
          <a:xfrm>
            <a:off x="4241344" y="1603152"/>
            <a:ext cx="30669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>
                <a:solidFill>
                  <a:srgbClr val="B38ADD"/>
                </a:solidFill>
              </a:rPr>
              <a:t>ВРЕМЕННОЙ ДИАПАЗОН: МЕСЯЦ</a:t>
            </a:r>
            <a:endParaRPr lang="ru-RU" sz="1400" dirty="0"/>
          </a:p>
        </p:txBody>
      </p:sp>
      <p:sp>
        <p:nvSpPr>
          <p:cNvPr id="65" name="Прямоугольник 64"/>
          <p:cNvSpPr/>
          <p:nvPr/>
        </p:nvSpPr>
        <p:spPr>
          <a:xfrm>
            <a:off x="9946663" y="4125435"/>
            <a:ext cx="12314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rgbClr val="574A71"/>
                </a:solidFill>
              </a:rPr>
              <a:t>1 295 900р</a:t>
            </a:r>
            <a:endParaRPr lang="ru-RU" sz="1600" dirty="0">
              <a:solidFill>
                <a:srgbClr val="574A71"/>
              </a:solidFill>
            </a:endParaRPr>
          </a:p>
        </p:txBody>
      </p:sp>
      <p:sp>
        <p:nvSpPr>
          <p:cNvPr id="66" name="Прямоугольник 65"/>
          <p:cNvSpPr/>
          <p:nvPr/>
        </p:nvSpPr>
        <p:spPr>
          <a:xfrm>
            <a:off x="7901187" y="3417771"/>
            <a:ext cx="31177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rgbClr val="574A71"/>
                </a:solidFill>
              </a:rPr>
              <a:t>3000 пользователей </a:t>
            </a:r>
            <a:r>
              <a:rPr lang="ru-RU" sz="1400" dirty="0" smtClean="0">
                <a:solidFill>
                  <a:srgbClr val="B38ADD"/>
                </a:solidFill>
              </a:rPr>
              <a:t>* 199р = 597 000р</a:t>
            </a:r>
            <a:endParaRPr lang="ru-RU" sz="1200" dirty="0"/>
          </a:p>
        </p:txBody>
      </p:sp>
      <p:sp>
        <p:nvSpPr>
          <p:cNvPr id="67" name="Прямоугольник 66"/>
          <p:cNvSpPr/>
          <p:nvPr/>
        </p:nvSpPr>
        <p:spPr>
          <a:xfrm>
            <a:off x="7910710" y="3659674"/>
            <a:ext cx="31177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rgbClr val="574A71"/>
                </a:solidFill>
              </a:rPr>
              <a:t>1000 пользователей </a:t>
            </a:r>
            <a:r>
              <a:rPr lang="ru-RU" sz="1400" dirty="0" smtClean="0">
                <a:solidFill>
                  <a:srgbClr val="B38ADD"/>
                </a:solidFill>
              </a:rPr>
              <a:t>* 499р = 499 000р</a:t>
            </a:r>
            <a:endParaRPr lang="ru-RU" sz="1200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7924037" y="3892555"/>
            <a:ext cx="31177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>
                <a:solidFill>
                  <a:srgbClr val="574A71"/>
                </a:solidFill>
              </a:rPr>
              <a:t>100 пользователей </a:t>
            </a:r>
            <a:r>
              <a:rPr lang="ru-RU" sz="1400" dirty="0" smtClean="0">
                <a:solidFill>
                  <a:srgbClr val="B38ADD"/>
                </a:solidFill>
              </a:rPr>
              <a:t>* 1999р = 199 900р</a:t>
            </a:r>
            <a:endParaRPr lang="ru-RU" sz="1200" dirty="0"/>
          </a:p>
        </p:txBody>
      </p:sp>
      <p:sp>
        <p:nvSpPr>
          <p:cNvPr id="69" name="Прямоугольник 68"/>
          <p:cNvSpPr/>
          <p:nvPr/>
        </p:nvSpPr>
        <p:spPr>
          <a:xfrm>
            <a:off x="8127728" y="4485428"/>
            <a:ext cx="26000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>
                <a:solidFill>
                  <a:srgbClr val="AA6FF1"/>
                </a:solidFill>
              </a:rPr>
              <a:t>Выручка: 739 900р</a:t>
            </a:r>
            <a:endParaRPr lang="ru-RU" sz="2000" dirty="0">
              <a:solidFill>
                <a:srgbClr val="AA6FF1"/>
              </a:solidFill>
            </a:endParaRPr>
          </a:p>
        </p:txBody>
      </p:sp>
      <p:sp>
        <p:nvSpPr>
          <p:cNvPr id="70" name="Прямоугольник 69"/>
          <p:cNvSpPr/>
          <p:nvPr/>
        </p:nvSpPr>
        <p:spPr>
          <a:xfrm>
            <a:off x="576373" y="4974497"/>
            <a:ext cx="28332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>
                <a:solidFill>
                  <a:srgbClr val="574A71"/>
                </a:solidFill>
              </a:rPr>
              <a:t>Срок окупаемости: 2-3 месяца</a:t>
            </a:r>
            <a:endParaRPr lang="ru-RU" sz="1400" dirty="0">
              <a:solidFill>
                <a:srgbClr val="574A71"/>
              </a:solidFill>
            </a:endParaRPr>
          </a:p>
        </p:txBody>
      </p:sp>
      <p:sp>
        <p:nvSpPr>
          <p:cNvPr id="71" name="Прямоугольник 70"/>
          <p:cNvSpPr/>
          <p:nvPr/>
        </p:nvSpPr>
        <p:spPr>
          <a:xfrm>
            <a:off x="4024454" y="4973242"/>
            <a:ext cx="25687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>
                <a:solidFill>
                  <a:srgbClr val="574A71"/>
                </a:solidFill>
              </a:rPr>
              <a:t>Срок окупаемости: 1 месяц</a:t>
            </a:r>
            <a:endParaRPr lang="ru-RU" sz="1400" dirty="0">
              <a:solidFill>
                <a:srgbClr val="574A71"/>
              </a:solidFill>
            </a:endParaRPr>
          </a:p>
        </p:txBody>
      </p:sp>
      <p:sp>
        <p:nvSpPr>
          <p:cNvPr id="72" name="Прямоугольник 71"/>
          <p:cNvSpPr/>
          <p:nvPr/>
        </p:nvSpPr>
        <p:spPr>
          <a:xfrm>
            <a:off x="8064024" y="4977697"/>
            <a:ext cx="31185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>
                <a:solidFill>
                  <a:srgbClr val="574A71"/>
                </a:solidFill>
              </a:rPr>
              <a:t>Срок окупаемости: менее месяца</a:t>
            </a:r>
            <a:endParaRPr lang="ru-RU" sz="1400" dirty="0">
              <a:solidFill>
                <a:srgbClr val="574A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77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вал 18"/>
          <p:cNvSpPr/>
          <p:nvPr/>
        </p:nvSpPr>
        <p:spPr>
          <a:xfrm rot="7585550">
            <a:off x="6864589" y="3009967"/>
            <a:ext cx="3306670" cy="4245363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18"/>
          <p:cNvSpPr/>
          <p:nvPr/>
        </p:nvSpPr>
        <p:spPr>
          <a:xfrm rot="13780073">
            <a:off x="5458410" y="1146356"/>
            <a:ext cx="3306670" cy="4245363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18"/>
          <p:cNvSpPr/>
          <p:nvPr/>
        </p:nvSpPr>
        <p:spPr>
          <a:xfrm rot="4145774">
            <a:off x="-53834" y="2662684"/>
            <a:ext cx="2833779" cy="492102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8"/>
          <p:cNvSpPr/>
          <p:nvPr/>
        </p:nvSpPr>
        <p:spPr>
          <a:xfrm rot="6587345">
            <a:off x="517544" y="5303658"/>
            <a:ext cx="1537918" cy="218113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9" t="1526" r="38187"/>
          <a:stretch>
            <a:fillRect/>
          </a:stretch>
        </p:blipFill>
        <p:spPr>
          <a:xfrm>
            <a:off x="-571500" y="-39352"/>
            <a:ext cx="4191000" cy="5162550"/>
          </a:xfrm>
          <a:custGeom>
            <a:avLst/>
            <a:gdLst>
              <a:gd name="connsiteX0" fmla="*/ 1 w 4191000"/>
              <a:gd name="connsiteY0" fmla="*/ 0 h 5162550"/>
              <a:gd name="connsiteX1" fmla="*/ 4191000 w 4191000"/>
              <a:gd name="connsiteY1" fmla="*/ 0 h 5162550"/>
              <a:gd name="connsiteX2" fmla="*/ 4191000 w 4191000"/>
              <a:gd name="connsiteY2" fmla="*/ 2845167 h 5162550"/>
              <a:gd name="connsiteX3" fmla="*/ 2177249 w 4191000"/>
              <a:gd name="connsiteY3" fmla="*/ 5162550 h 5162550"/>
              <a:gd name="connsiteX4" fmla="*/ 0 w 4191000"/>
              <a:gd name="connsiteY4" fmla="*/ 2845167 h 5162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1000" h="5162550">
                <a:moveTo>
                  <a:pt x="1" y="0"/>
                </a:moveTo>
                <a:lnTo>
                  <a:pt x="4191000" y="0"/>
                </a:lnTo>
                <a:lnTo>
                  <a:pt x="4191000" y="2845167"/>
                </a:lnTo>
                <a:cubicBezTo>
                  <a:pt x="4191000" y="4416509"/>
                  <a:pt x="3334561" y="5162550"/>
                  <a:pt x="2177249" y="5162550"/>
                </a:cubicBezTo>
                <a:cubicBezTo>
                  <a:pt x="1019937" y="5162550"/>
                  <a:pt x="0" y="4416509"/>
                  <a:pt x="0" y="2845167"/>
                </a:cubicBezTo>
                <a:close/>
              </a:path>
            </a:pathLst>
          </a:custGeom>
        </p:spPr>
      </p:pic>
      <p:sp>
        <p:nvSpPr>
          <p:cNvPr id="13" name="Овал 18"/>
          <p:cNvSpPr/>
          <p:nvPr/>
        </p:nvSpPr>
        <p:spPr>
          <a:xfrm rot="15342365">
            <a:off x="10517616" y="458548"/>
            <a:ext cx="2771116" cy="224341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8"/>
          <p:cNvSpPr/>
          <p:nvPr/>
        </p:nvSpPr>
        <p:spPr>
          <a:xfrm rot="21288273">
            <a:off x="11852322" y="3489318"/>
            <a:ext cx="919734" cy="99986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/>
          <p:cNvSpPr/>
          <p:nvPr/>
        </p:nvSpPr>
        <p:spPr>
          <a:xfrm>
            <a:off x="5331043" y="1903034"/>
            <a:ext cx="5840639" cy="4208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5" algn="just">
              <a:spcAft>
                <a:spcPts val="0"/>
              </a:spcAft>
            </a:pPr>
            <a:r>
              <a:rPr lang="ru-RU" dirty="0"/>
              <a:t>Улучшение раздела </a:t>
            </a:r>
            <a:r>
              <a:rPr lang="ru-RU" dirty="0" smtClean="0"/>
              <a:t>статистики</a:t>
            </a:r>
            <a:endParaRPr lang="ru-RU" dirty="0"/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dirty="0"/>
              <a:t>Поиск и сортировка по коммуникациям;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dirty="0"/>
              <a:t>Количество событий;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dirty="0"/>
              <a:t>Количество участников;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dirty="0"/>
              <a:t>Длительность событий;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dirty="0"/>
              <a:t>Средняя продолжительность события;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dirty="0"/>
              <a:t>Самые популярные дни недели и время для проведения мероприятий;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dirty="0"/>
              <a:t>Распределение событий по категориям (например, работа, учёба, личные дела) и др. критерии.</a:t>
            </a:r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r>
              <a:rPr lang="ru-RU" dirty="0"/>
              <a:t>Улучшение раздела </a:t>
            </a:r>
            <a:r>
              <a:rPr lang="ru-RU" dirty="0" smtClean="0"/>
              <a:t>напоминаний</a:t>
            </a:r>
            <a:endParaRPr lang="ru-RU" dirty="0"/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r>
              <a:rPr lang="ru-RU" dirty="0"/>
              <a:t>Интеграция с другими </a:t>
            </a:r>
            <a:r>
              <a:rPr lang="ru-RU" dirty="0" smtClean="0"/>
              <a:t>сервисами</a:t>
            </a:r>
            <a:endParaRPr lang="ru-RU" dirty="0"/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r>
              <a:rPr lang="ru-RU" dirty="0"/>
              <a:t>Коллективные </a:t>
            </a:r>
            <a:r>
              <a:rPr lang="ru-RU" dirty="0" smtClean="0"/>
              <a:t>календари</a:t>
            </a:r>
            <a:endParaRPr lang="ru-RU" dirty="0"/>
          </a:p>
          <a:p>
            <a:pPr lvl="0" algn="just">
              <a:lnSpc>
                <a:spcPct val="107000"/>
              </a:lnSpc>
              <a:spcAft>
                <a:spcPts val="0"/>
              </a:spcAft>
            </a:pPr>
            <a:r>
              <a:rPr lang="ru-RU" dirty="0"/>
              <a:t>Внедрение искусственного интеллекта в </a:t>
            </a:r>
            <a:r>
              <a:rPr lang="ru-RU" dirty="0" smtClean="0"/>
              <a:t>систему</a:t>
            </a:r>
            <a:endParaRPr lang="ru-RU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Овал 18"/>
          <p:cNvSpPr/>
          <p:nvPr/>
        </p:nvSpPr>
        <p:spPr>
          <a:xfrm rot="15729263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1628834" y="6343945"/>
            <a:ext cx="4298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16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678744" y="549021"/>
            <a:ext cx="351795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Планы на будущую разработку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6" name="Овал 18"/>
          <p:cNvSpPr/>
          <p:nvPr/>
        </p:nvSpPr>
        <p:spPr>
          <a:xfrm rot="21236836">
            <a:off x="5184902" y="1022444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18"/>
          <p:cNvSpPr/>
          <p:nvPr/>
        </p:nvSpPr>
        <p:spPr>
          <a:xfrm rot="11396430">
            <a:off x="9386004" y="1013497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8"/>
          <p:cNvSpPr/>
          <p:nvPr/>
        </p:nvSpPr>
        <p:spPr>
          <a:xfrm>
            <a:off x="5033014" y="2065672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8"/>
          <p:cNvSpPr/>
          <p:nvPr/>
        </p:nvSpPr>
        <p:spPr>
          <a:xfrm>
            <a:off x="5029898" y="4945708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8"/>
          <p:cNvSpPr/>
          <p:nvPr/>
        </p:nvSpPr>
        <p:spPr>
          <a:xfrm>
            <a:off x="5029898" y="5242792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8"/>
          <p:cNvSpPr/>
          <p:nvPr/>
        </p:nvSpPr>
        <p:spPr>
          <a:xfrm>
            <a:off x="5037428" y="5539876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5037428" y="5831587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65396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8"/>
          <p:cNvSpPr/>
          <p:nvPr/>
        </p:nvSpPr>
        <p:spPr>
          <a:xfrm rot="12216206">
            <a:off x="3629569" y="53990"/>
            <a:ext cx="4470749" cy="33417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4461645" y="1290355"/>
            <a:ext cx="311694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СПАСИБО ЗА ВНИМАНИЕ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6" name="Овал 18"/>
          <p:cNvSpPr/>
          <p:nvPr/>
        </p:nvSpPr>
        <p:spPr>
          <a:xfrm rot="21288273">
            <a:off x="436648" y="659061"/>
            <a:ext cx="919734" cy="99986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18"/>
          <p:cNvSpPr/>
          <p:nvPr/>
        </p:nvSpPr>
        <p:spPr>
          <a:xfrm rot="593147">
            <a:off x="10403238" y="5308319"/>
            <a:ext cx="1537918" cy="218113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18"/>
          <p:cNvSpPr/>
          <p:nvPr/>
        </p:nvSpPr>
        <p:spPr>
          <a:xfrm rot="16882665">
            <a:off x="11142212" y="3980497"/>
            <a:ext cx="561919" cy="75982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>
            <a:off x="7458916" y="1819027"/>
            <a:ext cx="2332783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1981170" y="1819027"/>
            <a:ext cx="2332783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 9"/>
          <p:cNvSpPr/>
          <p:nvPr/>
        </p:nvSpPr>
        <p:spPr>
          <a:xfrm>
            <a:off x="1324939" y="3520766"/>
            <a:ext cx="950843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447675">
              <a:buFont typeface="+mj-lt"/>
              <a:buAutoNum type="arabicPeriod"/>
            </a:pPr>
            <a:r>
              <a:rPr lang="ru-RU" sz="1200" dirty="0" smtClean="0"/>
              <a:t>Google Календарь [Электронный ресурс]. [2024]. URL: https://calendar.google.com/calendar  (дата обращения: 10.06.2024).</a:t>
            </a:r>
          </a:p>
          <a:p>
            <a:pPr lvl="0" indent="447675">
              <a:buFont typeface="+mj-lt"/>
              <a:buAutoNum type="arabicPeriod"/>
            </a:pPr>
            <a:r>
              <a:rPr lang="ru-RU" sz="1200" dirty="0" err="1" smtClean="0"/>
              <a:t>Microsoft</a:t>
            </a:r>
            <a:r>
              <a:rPr lang="ru-RU" sz="1200" dirty="0" smtClean="0"/>
              <a:t> </a:t>
            </a:r>
            <a:r>
              <a:rPr lang="ru-RU" sz="1200" dirty="0" err="1" smtClean="0"/>
              <a:t>Outlook</a:t>
            </a:r>
            <a:r>
              <a:rPr lang="ru-RU" sz="1200" dirty="0" smtClean="0"/>
              <a:t> Календарь [Электронный ресурс]. [2024]. URL: https://www.microsoft.com/ru-ru/microsoft-365/outlook/email-and-calendar-software-microsoft-outlook  (дата обращения: 10.06.2024).</a:t>
            </a:r>
          </a:p>
          <a:p>
            <a:pPr lvl="0" indent="447675">
              <a:buFont typeface="+mj-lt"/>
              <a:buAutoNum type="arabicPeriod"/>
            </a:pPr>
            <a:r>
              <a:rPr lang="ru-RU" sz="1200" dirty="0" smtClean="0"/>
              <a:t>Календарь Mail.ru [Электронный ресурс]. [2024]. URL: https://x.calendar.mail.ru (дата обращения: 10.06.2024).</a:t>
            </a:r>
          </a:p>
          <a:p>
            <a:pPr lvl="0" indent="447675">
              <a:buFont typeface="+mj-lt"/>
              <a:buAutoNum type="arabicPeriod"/>
            </a:pPr>
            <a:r>
              <a:rPr lang="ru-RU" sz="1200" dirty="0" smtClean="0"/>
              <a:t>Яндекс Календарь [Электронный ресурс]. [2024]. URL: https://calendar.yandex.ru (дата обращения: 10.06.2024).</a:t>
            </a:r>
          </a:p>
          <a:p>
            <a:pPr lvl="0" indent="447675">
              <a:buFont typeface="+mj-lt"/>
              <a:buAutoNum type="arabicPeriod"/>
            </a:pPr>
            <a:r>
              <a:rPr lang="ru-RU" sz="1200" dirty="0" err="1" smtClean="0"/>
              <a:t>Sunsama</a:t>
            </a:r>
            <a:r>
              <a:rPr lang="ru-RU" sz="1200" dirty="0" smtClean="0"/>
              <a:t> Календарь [2024]. URL: https://app.sunsama.com/group/17035255736952414  (дата обращения: 10.06.2024).</a:t>
            </a:r>
          </a:p>
          <a:p>
            <a:pPr lvl="0" indent="447675">
              <a:buFont typeface="+mj-lt"/>
              <a:buAutoNum type="arabicPeriod"/>
            </a:pPr>
            <a:r>
              <a:rPr lang="ru-RU" sz="1200" dirty="0" smtClean="0"/>
              <a:t>Проектирование АСОИУ [Электронный ресурс] : методические указания по выполнению курсового проекта: 09.03.01 «Информатика и вычислительная техника» для бакалавров по специальности «Автоматизированные системы обработки информации и управления» / Иркут. нац. </a:t>
            </a:r>
            <a:r>
              <a:rPr lang="ru-RU" sz="1200" dirty="0" err="1" smtClean="0"/>
              <a:t>исслед</a:t>
            </a:r>
            <a:r>
              <a:rPr lang="ru-RU" sz="1200" dirty="0" smtClean="0"/>
              <a:t>. </a:t>
            </a:r>
            <a:r>
              <a:rPr lang="ru-RU" sz="1200" dirty="0" err="1" smtClean="0"/>
              <a:t>техн</a:t>
            </a:r>
            <a:r>
              <a:rPr lang="ru-RU" sz="1200" dirty="0" smtClean="0"/>
              <a:t>. ун-т ; сост. Р. Д. </a:t>
            </a:r>
            <a:r>
              <a:rPr lang="ru-RU" sz="1200" dirty="0" err="1" smtClean="0"/>
              <a:t>Гутгарц</a:t>
            </a:r>
            <a:r>
              <a:rPr lang="ru-RU" sz="1200" dirty="0" smtClean="0"/>
              <a:t>. - Электрон. дан. - Иркутск : ИРНИТУ, 2018.</a:t>
            </a:r>
          </a:p>
          <a:p>
            <a:pPr lvl="0" indent="447675">
              <a:buFont typeface="+mj-lt"/>
              <a:buAutoNum type="arabicPeriod"/>
            </a:pPr>
            <a:r>
              <a:rPr lang="ru-RU" sz="1200" dirty="0" err="1" smtClean="0"/>
              <a:t>Гутгарц</a:t>
            </a:r>
            <a:r>
              <a:rPr lang="ru-RU" sz="1200" dirty="0" smtClean="0"/>
              <a:t> Р.Д Проектирование автоматизированных систем обработки информации и управления: учебное пособие для академического </a:t>
            </a:r>
            <a:r>
              <a:rPr lang="ru-RU" sz="1200" dirty="0" err="1" smtClean="0"/>
              <a:t>бакалавриата</a:t>
            </a:r>
            <a:r>
              <a:rPr lang="ru-RU" sz="1200" dirty="0" smtClean="0"/>
              <a:t>. – М.: Издательство </a:t>
            </a:r>
            <a:r>
              <a:rPr lang="ru-RU" sz="1200" dirty="0" err="1" smtClean="0"/>
              <a:t>Юрайт</a:t>
            </a:r>
            <a:r>
              <a:rPr lang="ru-RU" sz="1200" dirty="0" smtClean="0"/>
              <a:t>, 2019.  </a:t>
            </a:r>
          </a:p>
          <a:p>
            <a:pPr lvl="0" indent="447675">
              <a:buFont typeface="+mj-lt"/>
              <a:buAutoNum type="arabicPeriod"/>
            </a:pPr>
            <a:r>
              <a:rPr lang="ru-RU" sz="1200" dirty="0" smtClean="0"/>
              <a:t>Проектирование информационных систем : учебник и практикум для академического </a:t>
            </a:r>
            <a:r>
              <a:rPr lang="ru-RU" sz="1200" dirty="0" err="1" smtClean="0"/>
              <a:t>бакалавриата</a:t>
            </a:r>
            <a:r>
              <a:rPr lang="ru-RU" sz="1200" dirty="0" smtClean="0"/>
              <a:t> / Д. В. Чистов, П. П. Мельников, А. В. </a:t>
            </a:r>
            <a:r>
              <a:rPr lang="ru-RU" sz="1200" dirty="0" err="1" smtClean="0"/>
              <a:t>Золотарюк</a:t>
            </a:r>
            <a:r>
              <a:rPr lang="ru-RU" sz="1200" dirty="0" smtClean="0"/>
              <a:t>, Н. Б. </a:t>
            </a:r>
            <a:r>
              <a:rPr lang="ru-RU" sz="1200" dirty="0" err="1" smtClean="0"/>
              <a:t>Ничепорук</a:t>
            </a:r>
            <a:r>
              <a:rPr lang="ru-RU" sz="1200" dirty="0" smtClean="0"/>
              <a:t> ; под общ. ред. Д. В. Чистова. – М. : Издательство </a:t>
            </a:r>
            <a:r>
              <a:rPr lang="ru-RU" sz="1200" dirty="0" err="1" smtClean="0"/>
              <a:t>Юрайт</a:t>
            </a:r>
            <a:r>
              <a:rPr lang="ru-RU" sz="1200" dirty="0" smtClean="0"/>
              <a:t>, 2016.</a:t>
            </a:r>
          </a:p>
          <a:p>
            <a:pPr lvl="0" indent="447675">
              <a:buFont typeface="+mj-lt"/>
              <a:buAutoNum type="arabicPeriod"/>
            </a:pPr>
            <a:r>
              <a:rPr lang="ru-RU" sz="1200" dirty="0" err="1" smtClean="0"/>
              <a:t>Рудинский</a:t>
            </a:r>
            <a:r>
              <a:rPr lang="ru-RU" sz="1200" dirty="0" smtClean="0"/>
              <a:t> И.Д. Технология проектирования автоматизированных систем обработки информации и управления : учебное пособие для вузов / И. Д. </a:t>
            </a:r>
            <a:r>
              <a:rPr lang="ru-RU" sz="1200" dirty="0" err="1" smtClean="0"/>
              <a:t>Рудинский</a:t>
            </a:r>
            <a:r>
              <a:rPr lang="ru-RU" sz="1200" dirty="0" smtClean="0"/>
              <a:t>. - Москва : Горячая линия - Телеком, 2011. 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4275854" y="3180567"/>
            <a:ext cx="34053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/>
              <a:t>Список использованной литературы:</a:t>
            </a:r>
          </a:p>
        </p:txBody>
      </p:sp>
      <p:sp>
        <p:nvSpPr>
          <p:cNvPr id="13" name="Овал 18"/>
          <p:cNvSpPr/>
          <p:nvPr/>
        </p:nvSpPr>
        <p:spPr>
          <a:xfrm rot="6587345">
            <a:off x="517544" y="-1563867"/>
            <a:ext cx="1537918" cy="218113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621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Овал 18"/>
          <p:cNvSpPr/>
          <p:nvPr/>
        </p:nvSpPr>
        <p:spPr>
          <a:xfrm rot="19175655">
            <a:off x="11476984" y="3591472"/>
            <a:ext cx="2812838" cy="245537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>
            <a:off x="4911215" y="402177"/>
            <a:ext cx="23246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 smtClean="0">
                <a:latin typeface="+mj-lt"/>
                <a:cs typeface="Gotham Pro Light" panose="02000503030000020004" pitchFamily="2" charset="0"/>
              </a:rPr>
              <a:t>Цель и задачи</a:t>
            </a:r>
            <a:endParaRPr lang="ru-RU" sz="28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23" name="Овал 18"/>
          <p:cNvSpPr/>
          <p:nvPr/>
        </p:nvSpPr>
        <p:spPr>
          <a:xfrm rot="3189434">
            <a:off x="11659744" y="6322996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11676459" y="6324895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1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25" name="Овал 18"/>
          <p:cNvSpPr/>
          <p:nvPr/>
        </p:nvSpPr>
        <p:spPr>
          <a:xfrm rot="21236836">
            <a:off x="4436964" y="550972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18"/>
          <p:cNvSpPr/>
          <p:nvPr/>
        </p:nvSpPr>
        <p:spPr>
          <a:xfrm rot="11396430">
            <a:off x="7347189" y="552986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2502856" y="5145035"/>
            <a:ext cx="79822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ru-RU" dirty="0" smtClean="0"/>
              <a:t>Оценить </a:t>
            </a:r>
            <a:r>
              <a:rPr lang="ru-RU" dirty="0"/>
              <a:t>конкурентоспособность </a:t>
            </a:r>
            <a:r>
              <a:rPr lang="ru-RU" dirty="0" smtClean="0"/>
              <a:t>системы, </a:t>
            </a:r>
            <a:r>
              <a:rPr lang="ru-RU" dirty="0"/>
              <a:t>рассчитать затраты на разработку и сроки </a:t>
            </a:r>
            <a:r>
              <a:rPr lang="ru-RU" dirty="0" smtClean="0"/>
              <a:t>окупаемости</a:t>
            </a:r>
            <a:endParaRPr lang="ru-RU" dirty="0"/>
          </a:p>
        </p:txBody>
      </p:sp>
      <p:sp>
        <p:nvSpPr>
          <p:cNvPr id="28" name="Прямоугольник 27"/>
          <p:cNvSpPr/>
          <p:nvPr/>
        </p:nvSpPr>
        <p:spPr>
          <a:xfrm>
            <a:off x="1755684" y="1761140"/>
            <a:ext cx="82139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dirty="0"/>
              <a:t>Р</a:t>
            </a:r>
            <a:r>
              <a:rPr lang="ru-RU" dirty="0" smtClean="0"/>
              <a:t>азработка автоматизированной системы для планирования и анализа коммуникаций с осуществлением напоминаний о запланированных коммуникациях</a:t>
            </a:r>
            <a:endParaRPr lang="ru-RU" dirty="0"/>
          </a:p>
        </p:txBody>
      </p:sp>
      <p:sp>
        <p:nvSpPr>
          <p:cNvPr id="29" name="Прямоугольник 28"/>
          <p:cNvSpPr/>
          <p:nvPr/>
        </p:nvSpPr>
        <p:spPr>
          <a:xfrm>
            <a:off x="2062861" y="1271353"/>
            <a:ext cx="7635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cap="all" dirty="0" smtClean="0">
                <a:solidFill>
                  <a:srgbClr val="B38ADD"/>
                </a:solidFill>
              </a:rPr>
              <a:t>ЦЕЛЬ</a:t>
            </a:r>
            <a:endParaRPr lang="ru-RU" cap="all" dirty="0">
              <a:solidFill>
                <a:srgbClr val="B38ADD"/>
              </a:solidFill>
            </a:endParaRPr>
          </a:p>
        </p:txBody>
      </p:sp>
      <p:sp>
        <p:nvSpPr>
          <p:cNvPr id="30" name="Овал 18"/>
          <p:cNvSpPr/>
          <p:nvPr/>
        </p:nvSpPr>
        <p:spPr>
          <a:xfrm>
            <a:off x="1793668" y="1412743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Овал 18"/>
          <p:cNvSpPr/>
          <p:nvPr/>
        </p:nvSpPr>
        <p:spPr>
          <a:xfrm rot="19395517">
            <a:off x="-1092073" y="4125086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18"/>
          <p:cNvSpPr/>
          <p:nvPr/>
        </p:nvSpPr>
        <p:spPr>
          <a:xfrm rot="3219989">
            <a:off x="10624242" y="-563240"/>
            <a:ext cx="2634364" cy="2957706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Овал 18"/>
          <p:cNvSpPr/>
          <p:nvPr/>
        </p:nvSpPr>
        <p:spPr>
          <a:xfrm rot="6403015">
            <a:off x="-825175" y="2984053"/>
            <a:ext cx="734053" cy="1323831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18"/>
          <p:cNvSpPr/>
          <p:nvPr/>
        </p:nvSpPr>
        <p:spPr>
          <a:xfrm rot="4313580">
            <a:off x="11367810" y="1094367"/>
            <a:ext cx="1877746" cy="205053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Прямоугольник 34"/>
          <p:cNvSpPr/>
          <p:nvPr/>
        </p:nvSpPr>
        <p:spPr>
          <a:xfrm>
            <a:off x="2062861" y="2955483"/>
            <a:ext cx="10593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cap="all" dirty="0" smtClean="0">
                <a:solidFill>
                  <a:srgbClr val="B38ADD"/>
                </a:solidFill>
              </a:rPr>
              <a:t>ЗАДАЧИ</a:t>
            </a:r>
            <a:endParaRPr lang="ru-RU" cap="all" dirty="0">
              <a:solidFill>
                <a:srgbClr val="B38ADD"/>
              </a:solidFill>
            </a:endParaRPr>
          </a:p>
        </p:txBody>
      </p:sp>
      <p:sp>
        <p:nvSpPr>
          <p:cNvPr id="36" name="Овал 18"/>
          <p:cNvSpPr/>
          <p:nvPr/>
        </p:nvSpPr>
        <p:spPr>
          <a:xfrm>
            <a:off x="1793668" y="3096873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18"/>
          <p:cNvSpPr/>
          <p:nvPr/>
        </p:nvSpPr>
        <p:spPr>
          <a:xfrm rot="19395517">
            <a:off x="-961148" y="-997746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8" name="Прямая соединительная линия 37"/>
          <p:cNvCxnSpPr/>
          <p:nvPr/>
        </p:nvCxnSpPr>
        <p:spPr>
          <a:xfrm>
            <a:off x="2041126" y="3696707"/>
            <a:ext cx="239344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Прямоугольник 39"/>
          <p:cNvSpPr/>
          <p:nvPr/>
        </p:nvSpPr>
        <p:spPr>
          <a:xfrm>
            <a:off x="2505592" y="3506873"/>
            <a:ext cx="75250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ru-RU" dirty="0" smtClean="0"/>
              <a:t>Провести </a:t>
            </a:r>
            <a:r>
              <a:rPr lang="ru-RU" dirty="0" err="1" smtClean="0"/>
              <a:t>предпроектное</a:t>
            </a:r>
            <a:r>
              <a:rPr lang="ru-RU" dirty="0" smtClean="0"/>
              <a:t> обследование и анализ предметной области</a:t>
            </a:r>
          </a:p>
        </p:txBody>
      </p:sp>
      <p:cxnSp>
        <p:nvCxnSpPr>
          <p:cNvPr id="41" name="Прямая соединительная линия 40"/>
          <p:cNvCxnSpPr/>
          <p:nvPr/>
        </p:nvCxnSpPr>
        <p:spPr>
          <a:xfrm>
            <a:off x="2041126" y="4105852"/>
            <a:ext cx="239344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Прямоугольник 41"/>
          <p:cNvSpPr/>
          <p:nvPr/>
        </p:nvSpPr>
        <p:spPr>
          <a:xfrm>
            <a:off x="2505592" y="3919223"/>
            <a:ext cx="71260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ru-RU" dirty="0" smtClean="0"/>
              <a:t>Спроектировать интерфейс системы, её поведение и базу данных</a:t>
            </a:r>
          </a:p>
        </p:txBody>
      </p:sp>
      <p:sp>
        <p:nvSpPr>
          <p:cNvPr id="43" name="Прямоугольник 42"/>
          <p:cNvSpPr/>
          <p:nvPr/>
        </p:nvSpPr>
        <p:spPr>
          <a:xfrm>
            <a:off x="2505592" y="4331823"/>
            <a:ext cx="49480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ru-RU" dirty="0" smtClean="0"/>
              <a:t>Реализовать систему на основе проектирования</a:t>
            </a:r>
            <a:endParaRPr lang="ru-RU" dirty="0"/>
          </a:p>
        </p:txBody>
      </p:sp>
      <p:sp>
        <p:nvSpPr>
          <p:cNvPr id="44" name="Прямоугольник 43"/>
          <p:cNvSpPr/>
          <p:nvPr/>
        </p:nvSpPr>
        <p:spPr>
          <a:xfrm>
            <a:off x="2502856" y="4738429"/>
            <a:ext cx="4160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ru-RU" dirty="0" smtClean="0"/>
              <a:t>Протестировать разработанную систему</a:t>
            </a:r>
            <a:endParaRPr lang="ru-RU" dirty="0"/>
          </a:p>
        </p:txBody>
      </p:sp>
      <p:cxnSp>
        <p:nvCxnSpPr>
          <p:cNvPr id="45" name="Прямая соединительная линия 44"/>
          <p:cNvCxnSpPr/>
          <p:nvPr/>
        </p:nvCxnSpPr>
        <p:spPr>
          <a:xfrm>
            <a:off x="2041126" y="4519509"/>
            <a:ext cx="239344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/>
          <p:cNvCxnSpPr/>
          <p:nvPr/>
        </p:nvCxnSpPr>
        <p:spPr>
          <a:xfrm>
            <a:off x="2041126" y="4920103"/>
            <a:ext cx="239344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/>
          <p:nvPr/>
        </p:nvCxnSpPr>
        <p:spPr>
          <a:xfrm>
            <a:off x="2041126" y="5329406"/>
            <a:ext cx="239344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7708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18"/>
          <p:cNvSpPr/>
          <p:nvPr/>
        </p:nvSpPr>
        <p:spPr>
          <a:xfrm rot="13708747">
            <a:off x="8267199" y="2171189"/>
            <a:ext cx="2339351" cy="3164361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8"/>
          <p:cNvSpPr/>
          <p:nvPr/>
        </p:nvSpPr>
        <p:spPr>
          <a:xfrm rot="11855734">
            <a:off x="-626445" y="236610"/>
            <a:ext cx="1898763" cy="215379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8"/>
          <p:cNvSpPr/>
          <p:nvPr/>
        </p:nvSpPr>
        <p:spPr>
          <a:xfrm rot="2431266">
            <a:off x="10273197" y="721467"/>
            <a:ext cx="3568661" cy="187344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вал 18"/>
          <p:cNvSpPr/>
          <p:nvPr/>
        </p:nvSpPr>
        <p:spPr>
          <a:xfrm rot="13819062">
            <a:off x="2013327" y="20697"/>
            <a:ext cx="1712297" cy="6036406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18"/>
          <p:cNvSpPr/>
          <p:nvPr/>
        </p:nvSpPr>
        <p:spPr>
          <a:xfrm rot="3189434">
            <a:off x="2739836" y="125984"/>
            <a:ext cx="2354808" cy="7393251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Picture 6" descr="https://www.pkware.com/wp-content/uploads/2021/03/laptop-frame-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99" b="93103" l="7167" r="95917">
                        <a14:foregroundMark x1="17750" y1="17752" x2="18583" y2="39464"/>
                        <a14:foregroundMark x1="42083" y1="2810" x2="13750" y2="1788"/>
                        <a14:foregroundMark x1="42333" y1="3065" x2="90083" y2="2810"/>
                        <a14:foregroundMark x1="90917" y1="3448" x2="91000" y2="84674"/>
                        <a14:foregroundMark x1="89250" y1="82759" x2="93917" y2="90677"/>
                        <a14:foregroundMark x1="91667" y1="90166" x2="7167" y2="90805"/>
                        <a14:foregroundMark x1="9250" y1="91954" x2="93167" y2="91954"/>
                        <a14:foregroundMark x1="14667" y1="80460" x2="35500" y2="2427"/>
                        <a14:foregroundMark x1="11000" y1="82248" x2="11250" y2="2554"/>
                        <a14:foregroundMark x1="11750" y1="3193" x2="31250" y2="10600"/>
                        <a14:foregroundMark x1="12000" y1="3831" x2="18167" y2="15709"/>
                        <a14:foregroundMark x1="13417" y1="93103" x2="89333" y2="93103"/>
                        <a14:foregroundMark x1="13250" y1="65262" x2="13750" y2="166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09" b="5233"/>
          <a:stretch/>
        </p:blipFill>
        <p:spPr bwMode="auto">
          <a:xfrm>
            <a:off x="635000" y="1634862"/>
            <a:ext cx="6574012" cy="3944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/>
          <p:cNvPicPr/>
          <p:nvPr/>
        </p:nvPicPr>
        <p:blipFill rotWithShape="1">
          <a:blip r:embed="rId5"/>
          <a:srcRect t="8958"/>
          <a:stretch/>
        </p:blipFill>
        <p:spPr bwMode="auto">
          <a:xfrm>
            <a:off x="1383559" y="1828800"/>
            <a:ext cx="5262962" cy="31496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7729087" y="3907115"/>
            <a:ext cx="33437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</a:t>
            </a:r>
            <a:r>
              <a:rPr lang="ru-RU" dirty="0" smtClean="0"/>
              <a:t>существления </a:t>
            </a:r>
            <a:r>
              <a:rPr lang="ru-RU" sz="2000" dirty="0" smtClean="0">
                <a:solidFill>
                  <a:srgbClr val="B38ADD"/>
                </a:solidFill>
              </a:rPr>
              <a:t>напоминаний</a:t>
            </a:r>
            <a:endParaRPr lang="ru-RU" dirty="0">
              <a:solidFill>
                <a:srgbClr val="B38ADD"/>
              </a:solidFill>
            </a:endParaRPr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7348391" y="3241162"/>
            <a:ext cx="239344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>
            <a:off x="7357232" y="3674981"/>
            <a:ext cx="239344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7361265" y="4108982"/>
            <a:ext cx="239344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7167995" y="2525829"/>
            <a:ext cx="38768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/>
              <a:t>Система должна выполнять функции: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7729087" y="3040158"/>
            <a:ext cx="2994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/>
              <a:t>Ведения</a:t>
            </a:r>
            <a:r>
              <a:rPr lang="ru-RU" dirty="0" smtClean="0">
                <a:solidFill>
                  <a:srgbClr val="B38ADD"/>
                </a:solidFill>
              </a:rPr>
              <a:t> </a:t>
            </a:r>
            <a:r>
              <a:rPr lang="ru-RU" sz="2000" dirty="0" smtClean="0">
                <a:solidFill>
                  <a:srgbClr val="B38ADD"/>
                </a:solidFill>
              </a:rPr>
              <a:t>учета</a:t>
            </a:r>
            <a:r>
              <a:rPr lang="ru-RU" sz="2000" dirty="0" smtClean="0"/>
              <a:t> </a:t>
            </a:r>
            <a:r>
              <a:rPr lang="ru-RU" dirty="0" smtClean="0"/>
              <a:t>информации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729528" y="3473774"/>
            <a:ext cx="41444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/>
              <a:t>Ведения </a:t>
            </a:r>
            <a:r>
              <a:rPr lang="ru-RU" sz="2000" dirty="0">
                <a:solidFill>
                  <a:srgbClr val="B38ADD"/>
                </a:solidFill>
              </a:rPr>
              <a:t>с</a:t>
            </a:r>
            <a:r>
              <a:rPr lang="ru-RU" sz="2000" dirty="0" smtClean="0">
                <a:solidFill>
                  <a:srgbClr val="B38ADD"/>
                </a:solidFill>
              </a:rPr>
              <a:t>татистики </a:t>
            </a:r>
            <a:r>
              <a:rPr lang="ru-RU" dirty="0" smtClean="0"/>
              <a:t>о коммуникациях  </a:t>
            </a:r>
            <a:endParaRPr lang="ru-RU" dirty="0"/>
          </a:p>
        </p:txBody>
      </p:sp>
      <p:sp>
        <p:nvSpPr>
          <p:cNvPr id="18" name="Овал 18"/>
          <p:cNvSpPr/>
          <p:nvPr/>
        </p:nvSpPr>
        <p:spPr>
          <a:xfrm rot="5906073">
            <a:off x="11659744" y="6322996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11676459" y="6324895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2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22" name="Овал 18"/>
          <p:cNvSpPr/>
          <p:nvPr/>
        </p:nvSpPr>
        <p:spPr>
          <a:xfrm rot="3874698">
            <a:off x="10165003" y="246339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18"/>
          <p:cNvSpPr/>
          <p:nvPr/>
        </p:nvSpPr>
        <p:spPr>
          <a:xfrm rot="7309611">
            <a:off x="-255168" y="2419136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4721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Овал 18"/>
          <p:cNvSpPr/>
          <p:nvPr/>
        </p:nvSpPr>
        <p:spPr>
          <a:xfrm rot="2915032">
            <a:off x="-1372079" y="1244592"/>
            <a:ext cx="3285132" cy="309267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18"/>
          <p:cNvSpPr/>
          <p:nvPr/>
        </p:nvSpPr>
        <p:spPr>
          <a:xfrm rot="21288273">
            <a:off x="-998590" y="4395349"/>
            <a:ext cx="1285628" cy="1216138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18"/>
          <p:cNvSpPr/>
          <p:nvPr/>
        </p:nvSpPr>
        <p:spPr>
          <a:xfrm rot="12974234">
            <a:off x="-1080743" y="579765"/>
            <a:ext cx="1656883" cy="94593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8"/>
          <p:cNvSpPr/>
          <p:nvPr/>
        </p:nvSpPr>
        <p:spPr>
          <a:xfrm rot="9466605">
            <a:off x="11659744" y="6322996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11676459" y="6324895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3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pic>
        <p:nvPicPr>
          <p:cNvPr id="24" name="Рисунок 23" descr="woman carrying white and green textboo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24" t="24" r="18902" b="39616"/>
          <a:stretch/>
        </p:blipFill>
        <p:spPr bwMode="auto">
          <a:xfrm>
            <a:off x="8957526" y="1278575"/>
            <a:ext cx="1665381" cy="1895390"/>
          </a:xfrm>
          <a:custGeom>
            <a:avLst/>
            <a:gdLst>
              <a:gd name="connsiteX0" fmla="*/ 180887 w 1885423"/>
              <a:gd name="connsiteY0" fmla="*/ 0 h 2145823"/>
              <a:gd name="connsiteX1" fmla="*/ 1704536 w 1885423"/>
              <a:gd name="connsiteY1" fmla="*/ 0 h 2145823"/>
              <a:gd name="connsiteX2" fmla="*/ 1885423 w 1885423"/>
              <a:gd name="connsiteY2" fmla="*/ 180887 h 2145823"/>
              <a:gd name="connsiteX3" fmla="*/ 1885423 w 1885423"/>
              <a:gd name="connsiteY3" fmla="*/ 1964936 h 2145823"/>
              <a:gd name="connsiteX4" fmla="*/ 1704536 w 1885423"/>
              <a:gd name="connsiteY4" fmla="*/ 2145823 h 2145823"/>
              <a:gd name="connsiteX5" fmla="*/ 180887 w 1885423"/>
              <a:gd name="connsiteY5" fmla="*/ 2145823 h 2145823"/>
              <a:gd name="connsiteX6" fmla="*/ 0 w 1885423"/>
              <a:gd name="connsiteY6" fmla="*/ 1964936 h 2145823"/>
              <a:gd name="connsiteX7" fmla="*/ 0 w 1885423"/>
              <a:gd name="connsiteY7" fmla="*/ 180887 h 2145823"/>
              <a:gd name="connsiteX8" fmla="*/ 180887 w 1885423"/>
              <a:gd name="connsiteY8" fmla="*/ 0 h 2145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85423" h="2145823">
                <a:moveTo>
                  <a:pt x="180887" y="0"/>
                </a:moveTo>
                <a:lnTo>
                  <a:pt x="1704536" y="0"/>
                </a:lnTo>
                <a:cubicBezTo>
                  <a:pt x="1804437" y="0"/>
                  <a:pt x="1885423" y="80986"/>
                  <a:pt x="1885423" y="180887"/>
                </a:cubicBezTo>
                <a:lnTo>
                  <a:pt x="1885423" y="1964936"/>
                </a:lnTo>
                <a:cubicBezTo>
                  <a:pt x="1885423" y="2064837"/>
                  <a:pt x="1804437" y="2145823"/>
                  <a:pt x="1704536" y="2145823"/>
                </a:cubicBezTo>
                <a:lnTo>
                  <a:pt x="180887" y="2145823"/>
                </a:lnTo>
                <a:cubicBezTo>
                  <a:pt x="80986" y="2145823"/>
                  <a:pt x="0" y="2064837"/>
                  <a:pt x="0" y="1964936"/>
                </a:cubicBezTo>
                <a:lnTo>
                  <a:pt x="0" y="180887"/>
                </a:lnTo>
                <a:cubicBezTo>
                  <a:pt x="0" y="80986"/>
                  <a:pt x="80986" y="0"/>
                  <a:pt x="1808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Рисунок 24" descr="man and woman sitting in front of silver macbook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73" t="23000" r="40500" b="25125"/>
          <a:stretch/>
        </p:blipFill>
        <p:spPr bwMode="auto">
          <a:xfrm>
            <a:off x="1590872" y="1278578"/>
            <a:ext cx="1655862" cy="1895386"/>
          </a:xfrm>
          <a:custGeom>
            <a:avLst/>
            <a:gdLst>
              <a:gd name="connsiteX0" fmla="*/ 170103 w 1874649"/>
              <a:gd name="connsiteY0" fmla="*/ 0 h 2145821"/>
              <a:gd name="connsiteX1" fmla="*/ 1693772 w 1874649"/>
              <a:gd name="connsiteY1" fmla="*/ 0 h 2145821"/>
              <a:gd name="connsiteX2" fmla="*/ 1764171 w 1874649"/>
              <a:gd name="connsiteY2" fmla="*/ 14213 h 2145821"/>
              <a:gd name="connsiteX3" fmla="*/ 1874649 w 1874649"/>
              <a:gd name="connsiteY3" fmla="*/ 180885 h 2145821"/>
              <a:gd name="connsiteX4" fmla="*/ 1874649 w 1874649"/>
              <a:gd name="connsiteY4" fmla="*/ 1964934 h 2145821"/>
              <a:gd name="connsiteX5" fmla="*/ 1693762 w 1874649"/>
              <a:gd name="connsiteY5" fmla="*/ 2145821 h 2145821"/>
              <a:gd name="connsiteX6" fmla="*/ 170113 w 1874649"/>
              <a:gd name="connsiteY6" fmla="*/ 2145821 h 2145821"/>
              <a:gd name="connsiteX7" fmla="*/ 3441 w 1874649"/>
              <a:gd name="connsiteY7" fmla="*/ 2035343 h 2145821"/>
              <a:gd name="connsiteX8" fmla="*/ 0 w 1874649"/>
              <a:gd name="connsiteY8" fmla="*/ 2024258 h 2145821"/>
              <a:gd name="connsiteX9" fmla="*/ 0 w 1874649"/>
              <a:gd name="connsiteY9" fmla="*/ 121561 h 2145821"/>
              <a:gd name="connsiteX10" fmla="*/ 3441 w 1874649"/>
              <a:gd name="connsiteY10" fmla="*/ 110476 h 2145821"/>
              <a:gd name="connsiteX11" fmla="*/ 99704 w 1874649"/>
              <a:gd name="connsiteY11" fmla="*/ 14213 h 2145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74649" h="2145821">
                <a:moveTo>
                  <a:pt x="170103" y="0"/>
                </a:moveTo>
                <a:lnTo>
                  <a:pt x="1693772" y="0"/>
                </a:lnTo>
                <a:lnTo>
                  <a:pt x="1764171" y="14213"/>
                </a:lnTo>
                <a:cubicBezTo>
                  <a:pt x="1829095" y="41673"/>
                  <a:pt x="1874649" y="105959"/>
                  <a:pt x="1874649" y="180885"/>
                </a:cubicBezTo>
                <a:lnTo>
                  <a:pt x="1874649" y="1964934"/>
                </a:lnTo>
                <a:cubicBezTo>
                  <a:pt x="1874649" y="2064835"/>
                  <a:pt x="1793663" y="2145821"/>
                  <a:pt x="1693762" y="2145821"/>
                </a:cubicBezTo>
                <a:lnTo>
                  <a:pt x="170113" y="2145821"/>
                </a:lnTo>
                <a:cubicBezTo>
                  <a:pt x="95187" y="2145821"/>
                  <a:pt x="30901" y="2100267"/>
                  <a:pt x="3441" y="2035343"/>
                </a:cubicBezTo>
                <a:lnTo>
                  <a:pt x="0" y="2024258"/>
                </a:lnTo>
                <a:lnTo>
                  <a:pt x="0" y="121561"/>
                </a:lnTo>
                <a:lnTo>
                  <a:pt x="3441" y="110476"/>
                </a:lnTo>
                <a:cubicBezTo>
                  <a:pt x="21748" y="67194"/>
                  <a:pt x="56422" y="32520"/>
                  <a:pt x="99704" y="1421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Рисунок 25" descr="shallow focus photo of woman in gray jacket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44" t="6523" r="8460" b="37867"/>
          <a:stretch/>
        </p:blipFill>
        <p:spPr bwMode="auto">
          <a:xfrm>
            <a:off x="6498384" y="1278577"/>
            <a:ext cx="1665380" cy="1895388"/>
          </a:xfrm>
          <a:custGeom>
            <a:avLst/>
            <a:gdLst>
              <a:gd name="connsiteX0" fmla="*/ 180877 w 1885423"/>
              <a:gd name="connsiteY0" fmla="*/ 0 h 2145821"/>
              <a:gd name="connsiteX1" fmla="*/ 1704546 w 1885423"/>
              <a:gd name="connsiteY1" fmla="*/ 0 h 2145821"/>
              <a:gd name="connsiteX2" fmla="*/ 1774946 w 1885423"/>
              <a:gd name="connsiteY2" fmla="*/ 14213 h 2145821"/>
              <a:gd name="connsiteX3" fmla="*/ 1885423 w 1885423"/>
              <a:gd name="connsiteY3" fmla="*/ 180885 h 2145821"/>
              <a:gd name="connsiteX4" fmla="*/ 1885423 w 1885423"/>
              <a:gd name="connsiteY4" fmla="*/ 1964934 h 2145821"/>
              <a:gd name="connsiteX5" fmla="*/ 1704536 w 1885423"/>
              <a:gd name="connsiteY5" fmla="*/ 2145821 h 2145821"/>
              <a:gd name="connsiteX6" fmla="*/ 180887 w 1885423"/>
              <a:gd name="connsiteY6" fmla="*/ 2145821 h 2145821"/>
              <a:gd name="connsiteX7" fmla="*/ 0 w 1885423"/>
              <a:gd name="connsiteY7" fmla="*/ 1964934 h 2145821"/>
              <a:gd name="connsiteX8" fmla="*/ 0 w 1885423"/>
              <a:gd name="connsiteY8" fmla="*/ 180885 h 2145821"/>
              <a:gd name="connsiteX9" fmla="*/ 110478 w 1885423"/>
              <a:gd name="connsiteY9" fmla="*/ 14213 h 2145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85423" h="2145821">
                <a:moveTo>
                  <a:pt x="180877" y="0"/>
                </a:moveTo>
                <a:lnTo>
                  <a:pt x="1704546" y="0"/>
                </a:lnTo>
                <a:lnTo>
                  <a:pt x="1774946" y="14213"/>
                </a:lnTo>
                <a:cubicBezTo>
                  <a:pt x="1839869" y="41673"/>
                  <a:pt x="1885423" y="105959"/>
                  <a:pt x="1885423" y="180885"/>
                </a:cubicBezTo>
                <a:lnTo>
                  <a:pt x="1885423" y="1964934"/>
                </a:lnTo>
                <a:cubicBezTo>
                  <a:pt x="1885423" y="2064835"/>
                  <a:pt x="1804437" y="2145821"/>
                  <a:pt x="1704536" y="2145821"/>
                </a:cubicBezTo>
                <a:lnTo>
                  <a:pt x="180887" y="2145821"/>
                </a:lnTo>
                <a:cubicBezTo>
                  <a:pt x="80986" y="2145821"/>
                  <a:pt x="0" y="2064835"/>
                  <a:pt x="0" y="1964934"/>
                </a:cubicBezTo>
                <a:lnTo>
                  <a:pt x="0" y="180885"/>
                </a:lnTo>
                <a:cubicBezTo>
                  <a:pt x="0" y="105959"/>
                  <a:pt x="45555" y="41673"/>
                  <a:pt x="110478" y="1421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Рисунок 26" descr="woman wearing blue coat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60" t="4552" r="25679" b="14112"/>
          <a:stretch/>
        </p:blipFill>
        <p:spPr bwMode="auto">
          <a:xfrm>
            <a:off x="4039240" y="1287232"/>
            <a:ext cx="1664487" cy="1886732"/>
          </a:xfrm>
          <a:custGeom>
            <a:avLst/>
            <a:gdLst>
              <a:gd name="connsiteX0" fmla="*/ 138018 w 1885423"/>
              <a:gd name="connsiteY0" fmla="*/ 0 h 2137168"/>
              <a:gd name="connsiteX1" fmla="*/ 1747406 w 1885423"/>
              <a:gd name="connsiteY1" fmla="*/ 0 h 2137168"/>
              <a:gd name="connsiteX2" fmla="*/ 1774946 w 1885423"/>
              <a:gd name="connsiteY2" fmla="*/ 5560 h 2137168"/>
              <a:gd name="connsiteX3" fmla="*/ 1885423 w 1885423"/>
              <a:gd name="connsiteY3" fmla="*/ 172232 h 2137168"/>
              <a:gd name="connsiteX4" fmla="*/ 1885423 w 1885423"/>
              <a:gd name="connsiteY4" fmla="*/ 1956281 h 2137168"/>
              <a:gd name="connsiteX5" fmla="*/ 1704536 w 1885423"/>
              <a:gd name="connsiteY5" fmla="*/ 2137168 h 2137168"/>
              <a:gd name="connsiteX6" fmla="*/ 180887 w 1885423"/>
              <a:gd name="connsiteY6" fmla="*/ 2137168 h 2137168"/>
              <a:gd name="connsiteX7" fmla="*/ 0 w 1885423"/>
              <a:gd name="connsiteY7" fmla="*/ 1956281 h 2137168"/>
              <a:gd name="connsiteX8" fmla="*/ 0 w 1885423"/>
              <a:gd name="connsiteY8" fmla="*/ 172232 h 2137168"/>
              <a:gd name="connsiteX9" fmla="*/ 110478 w 1885423"/>
              <a:gd name="connsiteY9" fmla="*/ 5560 h 213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85423" h="2137168">
                <a:moveTo>
                  <a:pt x="138018" y="0"/>
                </a:moveTo>
                <a:lnTo>
                  <a:pt x="1747406" y="0"/>
                </a:lnTo>
                <a:lnTo>
                  <a:pt x="1774946" y="5560"/>
                </a:lnTo>
                <a:cubicBezTo>
                  <a:pt x="1839869" y="33020"/>
                  <a:pt x="1885423" y="97306"/>
                  <a:pt x="1885423" y="172232"/>
                </a:cubicBezTo>
                <a:lnTo>
                  <a:pt x="1885423" y="1956281"/>
                </a:lnTo>
                <a:cubicBezTo>
                  <a:pt x="1885423" y="2056182"/>
                  <a:pt x="1804437" y="2137168"/>
                  <a:pt x="1704536" y="2137168"/>
                </a:cubicBezTo>
                <a:lnTo>
                  <a:pt x="180887" y="2137168"/>
                </a:lnTo>
                <a:cubicBezTo>
                  <a:pt x="80986" y="2137168"/>
                  <a:pt x="0" y="2056182"/>
                  <a:pt x="0" y="1956281"/>
                </a:cubicBezTo>
                <a:lnTo>
                  <a:pt x="0" y="172232"/>
                </a:lnTo>
                <a:cubicBezTo>
                  <a:pt x="0" y="97306"/>
                  <a:pt x="45555" y="33020"/>
                  <a:pt x="110478" y="556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Прямоугольник 27"/>
          <p:cNvSpPr/>
          <p:nvPr/>
        </p:nvSpPr>
        <p:spPr>
          <a:xfrm>
            <a:off x="6256891" y="3311856"/>
            <a:ext cx="227927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>
                <a:solidFill>
                  <a:srgbClr val="B38ADD"/>
                </a:solidFill>
              </a:rPr>
              <a:t>Род деятельности: </a:t>
            </a:r>
            <a:r>
              <a:rPr lang="ru-RU" sz="1400" dirty="0" err="1" smtClean="0"/>
              <a:t>Фриланс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>
                <a:solidFill>
                  <a:srgbClr val="B38ADD"/>
                </a:solidFill>
              </a:rPr>
              <a:t>Мотив: </a:t>
            </a:r>
            <a:r>
              <a:rPr lang="ru-RU" sz="1400" dirty="0" smtClean="0"/>
              <a:t>Хочет оптимизировать свое расписание для работы с заказами и заказчиками</a:t>
            </a:r>
          </a:p>
          <a:p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>
                <a:solidFill>
                  <a:srgbClr val="B38ADD"/>
                </a:solidFill>
              </a:rPr>
              <a:t>Боль: </a:t>
            </a:r>
            <a:r>
              <a:rPr lang="ru-RU" sz="1400" dirty="0" smtClean="0"/>
              <a:t>Нужна система, где она могла бы отмечать коммуникации с заказчиками и видеть количество дней до </a:t>
            </a:r>
            <a:r>
              <a:rPr lang="ru-RU" sz="1400" dirty="0" err="1" smtClean="0"/>
              <a:t>дедлайна</a:t>
            </a:r>
            <a:r>
              <a:rPr lang="ru-RU" sz="1400" dirty="0" smtClean="0"/>
              <a:t> заказа</a:t>
            </a:r>
          </a:p>
        </p:txBody>
      </p:sp>
      <p:sp>
        <p:nvSpPr>
          <p:cNvPr id="29" name="Прямоугольник 28"/>
          <p:cNvSpPr/>
          <p:nvPr/>
        </p:nvSpPr>
        <p:spPr>
          <a:xfrm>
            <a:off x="3705660" y="3311856"/>
            <a:ext cx="2501427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>
                <a:solidFill>
                  <a:srgbClr val="B38ADD"/>
                </a:solidFill>
              </a:rPr>
              <a:t>Род деятельности: </a:t>
            </a:r>
            <a:r>
              <a:rPr lang="ru-RU" sz="1400" dirty="0" smtClean="0"/>
              <a:t>Бизнесмен</a:t>
            </a:r>
          </a:p>
          <a:p>
            <a:endParaRPr lang="ru-RU" sz="1400" dirty="0" smtClean="0"/>
          </a:p>
          <a:p>
            <a:r>
              <a:rPr lang="ru-RU" sz="1400" dirty="0" smtClean="0">
                <a:solidFill>
                  <a:srgbClr val="B38ADD"/>
                </a:solidFill>
              </a:rPr>
              <a:t>Мотив: </a:t>
            </a:r>
            <a:r>
              <a:rPr lang="ru-RU" sz="1400" dirty="0" smtClean="0"/>
              <a:t>Хочет знать с каким количеством клиентов он общается и как часто, видеть количество встреч за месяц и год</a:t>
            </a:r>
          </a:p>
          <a:p>
            <a:endParaRPr lang="ru-RU" sz="1400" dirty="0" smtClean="0"/>
          </a:p>
          <a:p>
            <a:r>
              <a:rPr lang="ru-RU" sz="1400" dirty="0" smtClean="0">
                <a:solidFill>
                  <a:srgbClr val="B38ADD"/>
                </a:solidFill>
              </a:rPr>
              <a:t>Боль: </a:t>
            </a:r>
            <a:r>
              <a:rPr lang="ru-RU" sz="1400" dirty="0" smtClean="0"/>
              <a:t>Нет приложения, которое бы вело статистику о встречах и событиях</a:t>
            </a:r>
          </a:p>
        </p:txBody>
      </p:sp>
      <p:sp>
        <p:nvSpPr>
          <p:cNvPr id="30" name="Прямоугольник 29"/>
          <p:cNvSpPr/>
          <p:nvPr/>
        </p:nvSpPr>
        <p:spPr>
          <a:xfrm>
            <a:off x="941173" y="3311856"/>
            <a:ext cx="269007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>
                <a:solidFill>
                  <a:srgbClr val="B38ADD"/>
                </a:solidFill>
              </a:rPr>
              <a:t>Род деятельности: </a:t>
            </a:r>
            <a:r>
              <a:rPr lang="ru-RU" sz="1400" dirty="0" smtClean="0"/>
              <a:t>Руководитель</a:t>
            </a:r>
          </a:p>
          <a:p>
            <a:endParaRPr lang="ru-RU" sz="1400" dirty="0" smtClean="0"/>
          </a:p>
          <a:p>
            <a:r>
              <a:rPr lang="ru-RU" sz="1400" dirty="0" smtClean="0">
                <a:solidFill>
                  <a:srgbClr val="B38ADD"/>
                </a:solidFill>
              </a:rPr>
              <a:t>Мотив: </a:t>
            </a:r>
            <a:r>
              <a:rPr lang="ru-RU" sz="1400" dirty="0" smtClean="0"/>
              <a:t>Хочет записывать предстоящие встречи, знать сколько дней до встречи или мероприятия (для подготовки)</a:t>
            </a:r>
          </a:p>
          <a:p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>
                <a:solidFill>
                  <a:srgbClr val="B38ADD"/>
                </a:solidFill>
              </a:rPr>
              <a:t>Боль: </a:t>
            </a:r>
            <a:r>
              <a:rPr lang="ru-RU" sz="1400" dirty="0" smtClean="0"/>
              <a:t>Нет календаря, который бы напоминал о событии и ввел отсчет дней</a:t>
            </a:r>
          </a:p>
        </p:txBody>
      </p:sp>
      <p:sp>
        <p:nvSpPr>
          <p:cNvPr id="31" name="Прямоугольник 30"/>
          <p:cNvSpPr/>
          <p:nvPr/>
        </p:nvSpPr>
        <p:spPr>
          <a:xfrm>
            <a:off x="8708597" y="3311856"/>
            <a:ext cx="2449816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>
                <a:solidFill>
                  <a:srgbClr val="B38ADD"/>
                </a:solidFill>
              </a:rPr>
              <a:t>Род деятельности: </a:t>
            </a:r>
            <a:r>
              <a:rPr lang="ru-RU" sz="1400" dirty="0" smtClean="0"/>
              <a:t>Студент</a:t>
            </a:r>
          </a:p>
          <a:p>
            <a:endParaRPr lang="ru-RU" sz="1400" dirty="0" smtClean="0"/>
          </a:p>
          <a:p>
            <a:r>
              <a:rPr lang="ru-RU" sz="1400" dirty="0" smtClean="0">
                <a:solidFill>
                  <a:srgbClr val="B38ADD"/>
                </a:solidFill>
              </a:rPr>
              <a:t>Мотив: </a:t>
            </a:r>
            <a:r>
              <a:rPr lang="ru-RU" sz="1400" dirty="0" smtClean="0"/>
              <a:t>Хочет планировать личные встречи с друзьями и семьей в свободное от учёбы время, видеть как давно она не виделась с ними</a:t>
            </a:r>
          </a:p>
          <a:p>
            <a:endParaRPr lang="ru-RU" sz="1400" dirty="0" smtClean="0"/>
          </a:p>
          <a:p>
            <a:r>
              <a:rPr lang="ru-RU" sz="1400" dirty="0" smtClean="0">
                <a:solidFill>
                  <a:srgbClr val="B38ADD"/>
                </a:solidFill>
              </a:rPr>
              <a:t>Боль: </a:t>
            </a:r>
            <a:r>
              <a:rPr lang="ru-RU" sz="1400" dirty="0" smtClean="0"/>
              <a:t>Нет календаря, который бы напоминал о встречах</a:t>
            </a:r>
          </a:p>
        </p:txBody>
      </p:sp>
      <p:sp>
        <p:nvSpPr>
          <p:cNvPr id="32" name="Овал 18"/>
          <p:cNvSpPr/>
          <p:nvPr/>
        </p:nvSpPr>
        <p:spPr>
          <a:xfrm rot="19395517">
            <a:off x="11370323" y="1090627"/>
            <a:ext cx="3298872" cy="329174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Овал 18"/>
          <p:cNvSpPr/>
          <p:nvPr/>
        </p:nvSpPr>
        <p:spPr>
          <a:xfrm rot="13780073">
            <a:off x="11536090" y="282848"/>
            <a:ext cx="2148156" cy="1985013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4547898" y="400698"/>
            <a:ext cx="31117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 smtClean="0">
                <a:latin typeface="+mj-lt"/>
                <a:cs typeface="Gotham Pro Light" panose="02000503030000020004" pitchFamily="2" charset="0"/>
              </a:rPr>
              <a:t>Целевая аудитория</a:t>
            </a:r>
            <a:endParaRPr lang="ru-RU" sz="28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20" name="Овал 18"/>
          <p:cNvSpPr/>
          <p:nvPr/>
        </p:nvSpPr>
        <p:spPr>
          <a:xfrm rot="21236836">
            <a:off x="4123454" y="550972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18"/>
          <p:cNvSpPr/>
          <p:nvPr/>
        </p:nvSpPr>
        <p:spPr>
          <a:xfrm rot="11396430">
            <a:off x="7695538" y="552986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67274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Овал 18"/>
          <p:cNvSpPr/>
          <p:nvPr/>
        </p:nvSpPr>
        <p:spPr>
          <a:xfrm rot="19395517">
            <a:off x="-1440142" y="316941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18"/>
          <p:cNvSpPr/>
          <p:nvPr/>
        </p:nvSpPr>
        <p:spPr>
          <a:xfrm rot="3219989">
            <a:off x="11614070" y="264250"/>
            <a:ext cx="2634364" cy="2957706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18"/>
          <p:cNvSpPr/>
          <p:nvPr/>
        </p:nvSpPr>
        <p:spPr>
          <a:xfrm rot="19395517">
            <a:off x="374194" y="5983099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Овал 18"/>
          <p:cNvSpPr/>
          <p:nvPr/>
        </p:nvSpPr>
        <p:spPr>
          <a:xfrm rot="13884663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1676459" y="6324895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4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22" name="Овал 18"/>
          <p:cNvSpPr/>
          <p:nvPr/>
        </p:nvSpPr>
        <p:spPr>
          <a:xfrm rot="4313580">
            <a:off x="11992379" y="-8435"/>
            <a:ext cx="1877746" cy="205053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18"/>
          <p:cNvSpPr/>
          <p:nvPr/>
        </p:nvSpPr>
        <p:spPr>
          <a:xfrm rot="13780073">
            <a:off x="-1658924" y="282848"/>
            <a:ext cx="2148156" cy="1985013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Прямоугольник 45"/>
          <p:cNvSpPr/>
          <p:nvPr/>
        </p:nvSpPr>
        <p:spPr>
          <a:xfrm>
            <a:off x="3934339" y="401685"/>
            <a:ext cx="44181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>
                <a:latin typeface="+mj-lt"/>
                <a:cs typeface="Gotham Pro Light" panose="02000503030000020004" pitchFamily="2" charset="0"/>
              </a:rPr>
              <a:t>Анализ аналогичных систем</a:t>
            </a:r>
          </a:p>
        </p:txBody>
      </p:sp>
      <p:sp>
        <p:nvSpPr>
          <p:cNvPr id="50" name="Овал 18"/>
          <p:cNvSpPr/>
          <p:nvPr/>
        </p:nvSpPr>
        <p:spPr>
          <a:xfrm rot="13780073">
            <a:off x="1662030" y="1109091"/>
            <a:ext cx="1690180" cy="199250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Прямоугольник 55"/>
          <p:cNvSpPr/>
          <p:nvPr/>
        </p:nvSpPr>
        <p:spPr>
          <a:xfrm>
            <a:off x="1380050" y="3093061"/>
            <a:ext cx="2554289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Google </a:t>
            </a:r>
            <a:r>
              <a:rPr lang="ru-RU" sz="2400" dirty="0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Календарь</a:t>
            </a:r>
            <a:endParaRPr lang="ru-RU" sz="2400" dirty="0">
              <a:solidFill>
                <a:srgbClr val="B38ADD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1" name="Picture 12" descr="https://filearchive.cnews.ru/img/book/2022/06/08/1200px-google_calendar_icon_2020.svg_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661" y="1769575"/>
            <a:ext cx="966923" cy="96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Овал 18"/>
          <p:cNvSpPr/>
          <p:nvPr/>
        </p:nvSpPr>
        <p:spPr>
          <a:xfrm>
            <a:off x="931619" y="3885774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9" name="Овал 18"/>
          <p:cNvSpPr/>
          <p:nvPr/>
        </p:nvSpPr>
        <p:spPr>
          <a:xfrm>
            <a:off x="931619" y="4315710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6" name="Прямоугольник 75"/>
          <p:cNvSpPr/>
          <p:nvPr/>
        </p:nvSpPr>
        <p:spPr>
          <a:xfrm>
            <a:off x="1243526" y="3766036"/>
            <a:ext cx="2875003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>
                <a:solidFill>
                  <a:srgbClr val="574A7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Сложный в использовании</a:t>
            </a:r>
            <a:endParaRPr lang="ru-RU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2" name="Прямоугольник 81"/>
          <p:cNvSpPr/>
          <p:nvPr/>
        </p:nvSpPr>
        <p:spPr>
          <a:xfrm>
            <a:off x="1243526" y="4186258"/>
            <a:ext cx="25699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rgbClr val="574A7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Зависимый от других сервисов</a:t>
            </a:r>
            <a:endParaRPr lang="ru-RU" dirty="0">
              <a:solidFill>
                <a:srgbClr val="574A7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1" name="Рисунок 40"/>
          <p:cNvPicPr/>
          <p:nvPr/>
        </p:nvPicPr>
        <p:blipFill rotWithShape="1">
          <a:blip r:embed="rId4"/>
          <a:srcRect l="468" t="11945" r="549" b="188"/>
          <a:stretch/>
        </p:blipFill>
        <p:spPr bwMode="auto">
          <a:xfrm>
            <a:off x="4467357" y="1339452"/>
            <a:ext cx="6762312" cy="4430547"/>
          </a:xfrm>
          <a:prstGeom prst="rect">
            <a:avLst/>
          </a:prstGeom>
          <a:ln w="12700" cap="flat" cmpd="sng" algn="ctr">
            <a:solidFill>
              <a:srgbClr val="574A71"/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3" name="Овал 18"/>
          <p:cNvSpPr/>
          <p:nvPr/>
        </p:nvSpPr>
        <p:spPr>
          <a:xfrm rot="21236836">
            <a:off x="3463472" y="597865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Овал 18"/>
          <p:cNvSpPr/>
          <p:nvPr/>
        </p:nvSpPr>
        <p:spPr>
          <a:xfrm rot="11396430">
            <a:off x="8443867" y="570887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143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Овал 18"/>
          <p:cNvSpPr/>
          <p:nvPr/>
        </p:nvSpPr>
        <p:spPr>
          <a:xfrm rot="19395517">
            <a:off x="374194" y="-1008251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18"/>
          <p:cNvSpPr/>
          <p:nvPr/>
        </p:nvSpPr>
        <p:spPr>
          <a:xfrm rot="19406502">
            <a:off x="-2524623" y="4180848"/>
            <a:ext cx="4114357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18"/>
          <p:cNvSpPr/>
          <p:nvPr/>
        </p:nvSpPr>
        <p:spPr>
          <a:xfrm rot="3219989">
            <a:off x="11682966" y="3728064"/>
            <a:ext cx="2634364" cy="2957706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Овал 18"/>
          <p:cNvSpPr/>
          <p:nvPr/>
        </p:nvSpPr>
        <p:spPr>
          <a:xfrm rot="16598128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1676459" y="6324895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5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22" name="Овал 18"/>
          <p:cNvSpPr/>
          <p:nvPr/>
        </p:nvSpPr>
        <p:spPr>
          <a:xfrm rot="17141118">
            <a:off x="11831359" y="91746"/>
            <a:ext cx="541988" cy="71894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18"/>
          <p:cNvSpPr/>
          <p:nvPr/>
        </p:nvSpPr>
        <p:spPr>
          <a:xfrm rot="6279324">
            <a:off x="-762189" y="3007323"/>
            <a:ext cx="1097638" cy="126449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7" name="Прямоугольник 56"/>
          <p:cNvSpPr/>
          <p:nvPr/>
        </p:nvSpPr>
        <p:spPr>
          <a:xfrm>
            <a:off x="2418763" y="4730846"/>
            <a:ext cx="2651431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err="1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Microsoft’s</a:t>
            </a:r>
            <a:r>
              <a:rPr lang="ru-RU" sz="2400" dirty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Outlook</a:t>
            </a:r>
            <a:endParaRPr lang="ru-RU" sz="2400" dirty="0">
              <a:solidFill>
                <a:srgbClr val="B38ADD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9" name="Picture 6" descr="https://upload.wikimedia.org/wikipedia/commons/thumb/9/94/Microsoft_Office_Outlook_%282013%E2%80%932019%29.svg/1200px-Microsoft_Office_Outlook_%282013%E2%80%932019%29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622" y="4580666"/>
            <a:ext cx="826504" cy="82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Овал 18"/>
          <p:cNvSpPr/>
          <p:nvPr/>
        </p:nvSpPr>
        <p:spPr>
          <a:xfrm>
            <a:off x="2401137" y="5385202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" name="Овал 18"/>
          <p:cNvSpPr/>
          <p:nvPr/>
        </p:nvSpPr>
        <p:spPr>
          <a:xfrm>
            <a:off x="2401137" y="5815138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7" name="Прямоугольник 76"/>
          <p:cNvSpPr/>
          <p:nvPr/>
        </p:nvSpPr>
        <p:spPr>
          <a:xfrm>
            <a:off x="2729964" y="5255271"/>
            <a:ext cx="2349052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>
                <a:solidFill>
                  <a:srgbClr val="574A7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Стоимость системы</a:t>
            </a:r>
            <a:endParaRPr lang="ru-RU" dirty="0">
              <a:solidFill>
                <a:srgbClr val="574A7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3" name="Прямоугольник 82"/>
          <p:cNvSpPr/>
          <p:nvPr/>
        </p:nvSpPr>
        <p:spPr>
          <a:xfrm>
            <a:off x="2729964" y="5685686"/>
            <a:ext cx="3034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rgbClr val="574A7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Сложность для пользователя</a:t>
            </a:r>
            <a:endParaRPr lang="ru-RU" dirty="0">
              <a:solidFill>
                <a:srgbClr val="574A7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1" name="Рисунок 40"/>
          <p:cNvPicPr/>
          <p:nvPr/>
        </p:nvPicPr>
        <p:blipFill rotWithShape="1">
          <a:blip r:embed="rId4"/>
          <a:srcRect l="422" t="12101" r="325" b="590"/>
          <a:stretch/>
        </p:blipFill>
        <p:spPr bwMode="auto">
          <a:xfrm>
            <a:off x="1111279" y="820514"/>
            <a:ext cx="4785987" cy="3286787"/>
          </a:xfrm>
          <a:prstGeom prst="rect">
            <a:avLst/>
          </a:prstGeom>
          <a:ln w="12700">
            <a:solidFill>
              <a:srgbClr val="574A7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3" name="Рисунок 42"/>
          <p:cNvPicPr/>
          <p:nvPr/>
        </p:nvPicPr>
        <p:blipFill>
          <a:blip r:embed="rId5"/>
          <a:stretch>
            <a:fillRect/>
          </a:stretch>
        </p:blipFill>
        <p:spPr>
          <a:xfrm>
            <a:off x="6345276" y="820514"/>
            <a:ext cx="4804768" cy="3286787"/>
          </a:xfrm>
          <a:prstGeom prst="rect">
            <a:avLst/>
          </a:prstGeom>
          <a:ln w="12700">
            <a:solidFill>
              <a:srgbClr val="574A71"/>
            </a:solidFill>
          </a:ln>
        </p:spPr>
      </p:pic>
      <p:sp>
        <p:nvSpPr>
          <p:cNvPr id="54" name="Прямоугольник 53"/>
          <p:cNvSpPr/>
          <p:nvPr/>
        </p:nvSpPr>
        <p:spPr>
          <a:xfrm>
            <a:off x="7544044" y="4730846"/>
            <a:ext cx="2793137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Sunsama</a:t>
            </a:r>
            <a:r>
              <a:rPr lang="en-US" sz="2400" dirty="0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Календарь</a:t>
            </a:r>
            <a:endParaRPr lang="ru-RU" sz="2400" dirty="0">
              <a:solidFill>
                <a:srgbClr val="B38ADD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2" name="Овал 18"/>
          <p:cNvSpPr/>
          <p:nvPr/>
        </p:nvSpPr>
        <p:spPr>
          <a:xfrm>
            <a:off x="7526418" y="5385202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7" name="Прямоугольник 66"/>
          <p:cNvSpPr/>
          <p:nvPr/>
        </p:nvSpPr>
        <p:spPr>
          <a:xfrm>
            <a:off x="7855366" y="5264057"/>
            <a:ext cx="3034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rgbClr val="574A7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Сложность для пользователя</a:t>
            </a:r>
            <a:endParaRPr lang="ru-RU" dirty="0">
              <a:solidFill>
                <a:srgbClr val="574A7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Picture background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529" y="4463716"/>
            <a:ext cx="995006" cy="995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9843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Овал 18"/>
          <p:cNvSpPr/>
          <p:nvPr/>
        </p:nvSpPr>
        <p:spPr>
          <a:xfrm rot="19395517">
            <a:off x="-1440142" y="316941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18"/>
          <p:cNvSpPr/>
          <p:nvPr/>
        </p:nvSpPr>
        <p:spPr>
          <a:xfrm rot="3219989">
            <a:off x="11023355" y="-178115"/>
            <a:ext cx="2634364" cy="4424259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18"/>
          <p:cNvSpPr/>
          <p:nvPr/>
        </p:nvSpPr>
        <p:spPr>
          <a:xfrm rot="19395517">
            <a:off x="374194" y="5630674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Овал 18"/>
          <p:cNvSpPr/>
          <p:nvPr/>
        </p:nvSpPr>
        <p:spPr>
          <a:xfrm rot="20437235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1676459" y="6324895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6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22" name="Овал 18"/>
          <p:cNvSpPr/>
          <p:nvPr/>
        </p:nvSpPr>
        <p:spPr>
          <a:xfrm rot="17757146">
            <a:off x="11962170" y="2529722"/>
            <a:ext cx="1285780" cy="2003603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олилиния 22"/>
          <p:cNvSpPr/>
          <p:nvPr/>
        </p:nvSpPr>
        <p:spPr>
          <a:xfrm rot="1704239">
            <a:off x="-1519839" y="4997453"/>
            <a:ext cx="3480186" cy="3892084"/>
          </a:xfrm>
          <a:custGeom>
            <a:avLst/>
            <a:gdLst>
              <a:gd name="connsiteX0" fmla="*/ 1872 w 2399878"/>
              <a:gd name="connsiteY0" fmla="*/ 640046 h 2453771"/>
              <a:gd name="connsiteX1" fmla="*/ 60595 w 2399878"/>
              <a:gd name="connsiteY1" fmla="*/ 161874 h 2453771"/>
              <a:gd name="connsiteX2" fmla="*/ 480044 w 2399878"/>
              <a:gd name="connsiteY2" fmla="*/ 2483 h 2453771"/>
              <a:gd name="connsiteX3" fmla="*/ 907883 w 2399878"/>
              <a:gd name="connsiteY3" fmla="*/ 262542 h 2453771"/>
              <a:gd name="connsiteX4" fmla="*/ 1318944 w 2399878"/>
              <a:gd name="connsiteY4" fmla="*/ 338043 h 2453771"/>
              <a:gd name="connsiteX5" fmla="*/ 1780338 w 2399878"/>
              <a:gd name="connsiteY5" fmla="*/ 195430 h 2453771"/>
              <a:gd name="connsiteX6" fmla="*/ 2183010 w 2399878"/>
              <a:gd name="connsiteY6" fmla="*/ 212208 h 2453771"/>
              <a:gd name="connsiteX7" fmla="*/ 2392734 w 2399878"/>
              <a:gd name="connsiteY7" fmla="*/ 514211 h 2453771"/>
              <a:gd name="connsiteX8" fmla="*/ 2283677 w 2399878"/>
              <a:gd name="connsiteY8" fmla="*/ 1000773 h 2453771"/>
              <a:gd name="connsiteX9" fmla="*/ 1662892 w 2399878"/>
              <a:gd name="connsiteY9" fmla="*/ 1369889 h 2453771"/>
              <a:gd name="connsiteX10" fmla="*/ 1604169 w 2399878"/>
              <a:gd name="connsiteY10" fmla="*/ 1739004 h 2453771"/>
              <a:gd name="connsiteX11" fmla="*/ 1805505 w 2399878"/>
              <a:gd name="connsiteY11" fmla="*/ 2057786 h 2453771"/>
              <a:gd name="connsiteX12" fmla="*/ 1822283 w 2399878"/>
              <a:gd name="connsiteY12" fmla="*/ 2250733 h 2453771"/>
              <a:gd name="connsiteX13" fmla="*/ 1738393 w 2399878"/>
              <a:gd name="connsiteY13" fmla="*/ 2368178 h 2453771"/>
              <a:gd name="connsiteX14" fmla="*/ 1553835 w 2399878"/>
              <a:gd name="connsiteY14" fmla="*/ 2443679 h 2453771"/>
              <a:gd name="connsiteX15" fmla="*/ 1260221 w 2399878"/>
              <a:gd name="connsiteY15" fmla="*/ 2410123 h 2453771"/>
              <a:gd name="connsiteX16" fmla="*/ 782048 w 2399878"/>
              <a:gd name="connsiteY16" fmla="*/ 2057786 h 2453771"/>
              <a:gd name="connsiteX17" fmla="*/ 681380 w 2399878"/>
              <a:gd name="connsiteY17" fmla="*/ 1185331 h 2453771"/>
              <a:gd name="connsiteX18" fmla="*/ 261931 w 2399878"/>
              <a:gd name="connsiteY18" fmla="*/ 950439 h 2453771"/>
              <a:gd name="connsiteX19" fmla="*/ 52206 w 2399878"/>
              <a:gd name="connsiteY19" fmla="*/ 732325 h 2453771"/>
              <a:gd name="connsiteX20" fmla="*/ 1872 w 2399878"/>
              <a:gd name="connsiteY20" fmla="*/ 640046 h 2453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399878" h="2453771">
                <a:moveTo>
                  <a:pt x="1872" y="640046"/>
                </a:moveTo>
                <a:cubicBezTo>
                  <a:pt x="3270" y="544971"/>
                  <a:pt x="-19100" y="268134"/>
                  <a:pt x="60595" y="161874"/>
                </a:cubicBezTo>
                <a:cubicBezTo>
                  <a:pt x="140290" y="55613"/>
                  <a:pt x="338829" y="-14295"/>
                  <a:pt x="480044" y="2483"/>
                </a:cubicBezTo>
                <a:cubicBezTo>
                  <a:pt x="621259" y="19261"/>
                  <a:pt x="768066" y="206615"/>
                  <a:pt x="907883" y="262542"/>
                </a:cubicBezTo>
                <a:cubicBezTo>
                  <a:pt x="1047700" y="318469"/>
                  <a:pt x="1173535" y="349228"/>
                  <a:pt x="1318944" y="338043"/>
                </a:cubicBezTo>
                <a:cubicBezTo>
                  <a:pt x="1464353" y="326858"/>
                  <a:pt x="1636327" y="216402"/>
                  <a:pt x="1780338" y="195430"/>
                </a:cubicBezTo>
                <a:cubicBezTo>
                  <a:pt x="1924349" y="174458"/>
                  <a:pt x="2080944" y="159078"/>
                  <a:pt x="2183010" y="212208"/>
                </a:cubicBezTo>
                <a:cubicBezTo>
                  <a:pt x="2285076" y="265338"/>
                  <a:pt x="2375956" y="382784"/>
                  <a:pt x="2392734" y="514211"/>
                </a:cubicBezTo>
                <a:cubicBezTo>
                  <a:pt x="2409512" y="645638"/>
                  <a:pt x="2405317" y="858160"/>
                  <a:pt x="2283677" y="1000773"/>
                </a:cubicBezTo>
                <a:cubicBezTo>
                  <a:pt x="2162037" y="1143386"/>
                  <a:pt x="1776143" y="1246851"/>
                  <a:pt x="1662892" y="1369889"/>
                </a:cubicBezTo>
                <a:cubicBezTo>
                  <a:pt x="1549641" y="1492928"/>
                  <a:pt x="1580400" y="1624355"/>
                  <a:pt x="1604169" y="1739004"/>
                </a:cubicBezTo>
                <a:cubicBezTo>
                  <a:pt x="1627938" y="1853653"/>
                  <a:pt x="1769153" y="1972498"/>
                  <a:pt x="1805505" y="2057786"/>
                </a:cubicBezTo>
                <a:cubicBezTo>
                  <a:pt x="1841857" y="2143074"/>
                  <a:pt x="1833468" y="2199001"/>
                  <a:pt x="1822283" y="2250733"/>
                </a:cubicBezTo>
                <a:cubicBezTo>
                  <a:pt x="1811098" y="2302465"/>
                  <a:pt x="1783134" y="2336020"/>
                  <a:pt x="1738393" y="2368178"/>
                </a:cubicBezTo>
                <a:cubicBezTo>
                  <a:pt x="1693652" y="2400336"/>
                  <a:pt x="1633530" y="2436688"/>
                  <a:pt x="1553835" y="2443679"/>
                </a:cubicBezTo>
                <a:cubicBezTo>
                  <a:pt x="1474140" y="2450670"/>
                  <a:pt x="1388852" y="2474438"/>
                  <a:pt x="1260221" y="2410123"/>
                </a:cubicBezTo>
                <a:cubicBezTo>
                  <a:pt x="1131590" y="2345808"/>
                  <a:pt x="878521" y="2261918"/>
                  <a:pt x="782048" y="2057786"/>
                </a:cubicBezTo>
                <a:cubicBezTo>
                  <a:pt x="685575" y="1853654"/>
                  <a:pt x="768066" y="1369889"/>
                  <a:pt x="681380" y="1185331"/>
                </a:cubicBezTo>
                <a:cubicBezTo>
                  <a:pt x="594694" y="1000773"/>
                  <a:pt x="366793" y="1025940"/>
                  <a:pt x="261931" y="950439"/>
                </a:cubicBezTo>
                <a:cubicBezTo>
                  <a:pt x="157069" y="874938"/>
                  <a:pt x="96947" y="778465"/>
                  <a:pt x="52206" y="732325"/>
                </a:cubicBezTo>
                <a:cubicBezTo>
                  <a:pt x="7465" y="686186"/>
                  <a:pt x="474" y="735121"/>
                  <a:pt x="1872" y="640046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18"/>
          <p:cNvSpPr/>
          <p:nvPr/>
        </p:nvSpPr>
        <p:spPr>
          <a:xfrm rot="13780073">
            <a:off x="-1950564" y="16148"/>
            <a:ext cx="2148156" cy="1985013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1" name="Рисунок 40"/>
          <p:cNvPicPr/>
          <p:nvPr/>
        </p:nvPicPr>
        <p:blipFill>
          <a:blip r:embed="rId3"/>
          <a:stretch>
            <a:fillRect/>
          </a:stretch>
        </p:blipFill>
        <p:spPr>
          <a:xfrm>
            <a:off x="1324871" y="843939"/>
            <a:ext cx="4815388" cy="3251717"/>
          </a:xfrm>
          <a:prstGeom prst="rect">
            <a:avLst/>
          </a:prstGeom>
          <a:ln w="12700">
            <a:solidFill>
              <a:srgbClr val="574A71"/>
            </a:solidFill>
          </a:ln>
        </p:spPr>
      </p:pic>
      <p:pic>
        <p:nvPicPr>
          <p:cNvPr id="43" name="Рисунок 42"/>
          <p:cNvPicPr/>
          <p:nvPr/>
        </p:nvPicPr>
        <p:blipFill>
          <a:blip r:embed="rId4"/>
          <a:stretch>
            <a:fillRect/>
          </a:stretch>
        </p:blipFill>
        <p:spPr>
          <a:xfrm>
            <a:off x="6454952" y="843107"/>
            <a:ext cx="4619950" cy="3252550"/>
          </a:xfrm>
          <a:prstGeom prst="rect">
            <a:avLst/>
          </a:prstGeom>
          <a:ln w="12700">
            <a:solidFill>
              <a:srgbClr val="574A71"/>
            </a:solidFill>
          </a:ln>
        </p:spPr>
      </p:pic>
      <p:sp>
        <p:nvSpPr>
          <p:cNvPr id="44" name="Прямоугольник 43"/>
          <p:cNvSpPr/>
          <p:nvPr/>
        </p:nvSpPr>
        <p:spPr>
          <a:xfrm>
            <a:off x="2549473" y="4535150"/>
            <a:ext cx="2565511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Mail.ru </a:t>
            </a:r>
            <a:r>
              <a:rPr lang="ru-RU" sz="2400" dirty="0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Календарь</a:t>
            </a:r>
            <a:endParaRPr lang="ru-RU" sz="2400" dirty="0">
              <a:solidFill>
                <a:srgbClr val="B38ADD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3" name="Овал 18"/>
          <p:cNvSpPr/>
          <p:nvPr/>
        </p:nvSpPr>
        <p:spPr>
          <a:xfrm>
            <a:off x="2225918" y="5427386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5" name="Прямоугольник 54"/>
          <p:cNvSpPr/>
          <p:nvPr/>
        </p:nvSpPr>
        <p:spPr>
          <a:xfrm>
            <a:off x="2549473" y="5215890"/>
            <a:ext cx="3123616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>
                <a:solidFill>
                  <a:srgbClr val="574A7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Плохая интеграция со своими сервисами</a:t>
            </a:r>
            <a:endParaRPr lang="ru-RU" dirty="0">
              <a:solidFill>
                <a:srgbClr val="574A7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4" name="Прямоугольник 63"/>
          <p:cNvSpPr/>
          <p:nvPr/>
        </p:nvSpPr>
        <p:spPr>
          <a:xfrm>
            <a:off x="7421300" y="4535150"/>
            <a:ext cx="2596160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Яндекс Календарь</a:t>
            </a:r>
            <a:endParaRPr lang="ru-RU" sz="2400" dirty="0">
              <a:solidFill>
                <a:srgbClr val="B38ADD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6" name="Овал 18"/>
          <p:cNvSpPr/>
          <p:nvPr/>
        </p:nvSpPr>
        <p:spPr>
          <a:xfrm>
            <a:off x="7138552" y="5421725"/>
            <a:ext cx="177638" cy="11733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7" name="Прямоугольник 66"/>
          <p:cNvSpPr/>
          <p:nvPr/>
        </p:nvSpPr>
        <p:spPr>
          <a:xfrm>
            <a:off x="7462107" y="5213243"/>
            <a:ext cx="31272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rgbClr val="574A7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Некорректно интегрируется со своими сервисами </a:t>
            </a:r>
            <a:endParaRPr lang="ru-RU" dirty="0">
              <a:solidFill>
                <a:srgbClr val="574A7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Picture background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253" y="4317788"/>
            <a:ext cx="1691145" cy="951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Picture background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30" t="23533" r="33928" b="21010"/>
          <a:stretch/>
        </p:blipFill>
        <p:spPr bwMode="auto">
          <a:xfrm>
            <a:off x="6387158" y="4402424"/>
            <a:ext cx="755154" cy="781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865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Овал 18"/>
          <p:cNvSpPr/>
          <p:nvPr/>
        </p:nvSpPr>
        <p:spPr>
          <a:xfrm rot="3219989">
            <a:off x="12042694" y="1500548"/>
            <a:ext cx="2634364" cy="2957706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18"/>
          <p:cNvSpPr/>
          <p:nvPr/>
        </p:nvSpPr>
        <p:spPr>
          <a:xfrm rot="19395517">
            <a:off x="374194" y="-1379726"/>
            <a:ext cx="2597261" cy="242090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Овал 18"/>
          <p:cNvSpPr/>
          <p:nvPr/>
        </p:nvSpPr>
        <p:spPr>
          <a:xfrm rot="2387494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1676459" y="6324895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cs typeface="Gotham Pro" panose="02000503040000020004" pitchFamily="2" charset="0"/>
              </a:rPr>
              <a:t>7</a:t>
            </a:r>
          </a:p>
        </p:txBody>
      </p:sp>
      <p:sp>
        <p:nvSpPr>
          <p:cNvPr id="22" name="Овал 18"/>
          <p:cNvSpPr/>
          <p:nvPr/>
        </p:nvSpPr>
        <p:spPr>
          <a:xfrm rot="4313580">
            <a:off x="12181301" y="987496"/>
            <a:ext cx="1877746" cy="205053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олилиния 22"/>
          <p:cNvSpPr/>
          <p:nvPr/>
        </p:nvSpPr>
        <p:spPr>
          <a:xfrm rot="1704239">
            <a:off x="-1519839" y="-1860547"/>
            <a:ext cx="3480186" cy="3892084"/>
          </a:xfrm>
          <a:custGeom>
            <a:avLst/>
            <a:gdLst>
              <a:gd name="connsiteX0" fmla="*/ 1872 w 2399878"/>
              <a:gd name="connsiteY0" fmla="*/ 640046 h 2453771"/>
              <a:gd name="connsiteX1" fmla="*/ 60595 w 2399878"/>
              <a:gd name="connsiteY1" fmla="*/ 161874 h 2453771"/>
              <a:gd name="connsiteX2" fmla="*/ 480044 w 2399878"/>
              <a:gd name="connsiteY2" fmla="*/ 2483 h 2453771"/>
              <a:gd name="connsiteX3" fmla="*/ 907883 w 2399878"/>
              <a:gd name="connsiteY3" fmla="*/ 262542 h 2453771"/>
              <a:gd name="connsiteX4" fmla="*/ 1318944 w 2399878"/>
              <a:gd name="connsiteY4" fmla="*/ 338043 h 2453771"/>
              <a:gd name="connsiteX5" fmla="*/ 1780338 w 2399878"/>
              <a:gd name="connsiteY5" fmla="*/ 195430 h 2453771"/>
              <a:gd name="connsiteX6" fmla="*/ 2183010 w 2399878"/>
              <a:gd name="connsiteY6" fmla="*/ 212208 h 2453771"/>
              <a:gd name="connsiteX7" fmla="*/ 2392734 w 2399878"/>
              <a:gd name="connsiteY7" fmla="*/ 514211 h 2453771"/>
              <a:gd name="connsiteX8" fmla="*/ 2283677 w 2399878"/>
              <a:gd name="connsiteY8" fmla="*/ 1000773 h 2453771"/>
              <a:gd name="connsiteX9" fmla="*/ 1662892 w 2399878"/>
              <a:gd name="connsiteY9" fmla="*/ 1369889 h 2453771"/>
              <a:gd name="connsiteX10" fmla="*/ 1604169 w 2399878"/>
              <a:gd name="connsiteY10" fmla="*/ 1739004 h 2453771"/>
              <a:gd name="connsiteX11" fmla="*/ 1805505 w 2399878"/>
              <a:gd name="connsiteY11" fmla="*/ 2057786 h 2453771"/>
              <a:gd name="connsiteX12" fmla="*/ 1822283 w 2399878"/>
              <a:gd name="connsiteY12" fmla="*/ 2250733 h 2453771"/>
              <a:gd name="connsiteX13" fmla="*/ 1738393 w 2399878"/>
              <a:gd name="connsiteY13" fmla="*/ 2368178 h 2453771"/>
              <a:gd name="connsiteX14" fmla="*/ 1553835 w 2399878"/>
              <a:gd name="connsiteY14" fmla="*/ 2443679 h 2453771"/>
              <a:gd name="connsiteX15" fmla="*/ 1260221 w 2399878"/>
              <a:gd name="connsiteY15" fmla="*/ 2410123 h 2453771"/>
              <a:gd name="connsiteX16" fmla="*/ 782048 w 2399878"/>
              <a:gd name="connsiteY16" fmla="*/ 2057786 h 2453771"/>
              <a:gd name="connsiteX17" fmla="*/ 681380 w 2399878"/>
              <a:gd name="connsiteY17" fmla="*/ 1185331 h 2453771"/>
              <a:gd name="connsiteX18" fmla="*/ 261931 w 2399878"/>
              <a:gd name="connsiteY18" fmla="*/ 950439 h 2453771"/>
              <a:gd name="connsiteX19" fmla="*/ 52206 w 2399878"/>
              <a:gd name="connsiteY19" fmla="*/ 732325 h 2453771"/>
              <a:gd name="connsiteX20" fmla="*/ 1872 w 2399878"/>
              <a:gd name="connsiteY20" fmla="*/ 640046 h 2453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399878" h="2453771">
                <a:moveTo>
                  <a:pt x="1872" y="640046"/>
                </a:moveTo>
                <a:cubicBezTo>
                  <a:pt x="3270" y="544971"/>
                  <a:pt x="-19100" y="268134"/>
                  <a:pt x="60595" y="161874"/>
                </a:cubicBezTo>
                <a:cubicBezTo>
                  <a:pt x="140290" y="55613"/>
                  <a:pt x="338829" y="-14295"/>
                  <a:pt x="480044" y="2483"/>
                </a:cubicBezTo>
                <a:cubicBezTo>
                  <a:pt x="621259" y="19261"/>
                  <a:pt x="768066" y="206615"/>
                  <a:pt x="907883" y="262542"/>
                </a:cubicBezTo>
                <a:cubicBezTo>
                  <a:pt x="1047700" y="318469"/>
                  <a:pt x="1173535" y="349228"/>
                  <a:pt x="1318944" y="338043"/>
                </a:cubicBezTo>
                <a:cubicBezTo>
                  <a:pt x="1464353" y="326858"/>
                  <a:pt x="1636327" y="216402"/>
                  <a:pt x="1780338" y="195430"/>
                </a:cubicBezTo>
                <a:cubicBezTo>
                  <a:pt x="1924349" y="174458"/>
                  <a:pt x="2080944" y="159078"/>
                  <a:pt x="2183010" y="212208"/>
                </a:cubicBezTo>
                <a:cubicBezTo>
                  <a:pt x="2285076" y="265338"/>
                  <a:pt x="2375956" y="382784"/>
                  <a:pt x="2392734" y="514211"/>
                </a:cubicBezTo>
                <a:cubicBezTo>
                  <a:pt x="2409512" y="645638"/>
                  <a:pt x="2405317" y="858160"/>
                  <a:pt x="2283677" y="1000773"/>
                </a:cubicBezTo>
                <a:cubicBezTo>
                  <a:pt x="2162037" y="1143386"/>
                  <a:pt x="1776143" y="1246851"/>
                  <a:pt x="1662892" y="1369889"/>
                </a:cubicBezTo>
                <a:cubicBezTo>
                  <a:pt x="1549641" y="1492928"/>
                  <a:pt x="1580400" y="1624355"/>
                  <a:pt x="1604169" y="1739004"/>
                </a:cubicBezTo>
                <a:cubicBezTo>
                  <a:pt x="1627938" y="1853653"/>
                  <a:pt x="1769153" y="1972498"/>
                  <a:pt x="1805505" y="2057786"/>
                </a:cubicBezTo>
                <a:cubicBezTo>
                  <a:pt x="1841857" y="2143074"/>
                  <a:pt x="1833468" y="2199001"/>
                  <a:pt x="1822283" y="2250733"/>
                </a:cubicBezTo>
                <a:cubicBezTo>
                  <a:pt x="1811098" y="2302465"/>
                  <a:pt x="1783134" y="2336020"/>
                  <a:pt x="1738393" y="2368178"/>
                </a:cubicBezTo>
                <a:cubicBezTo>
                  <a:pt x="1693652" y="2400336"/>
                  <a:pt x="1633530" y="2436688"/>
                  <a:pt x="1553835" y="2443679"/>
                </a:cubicBezTo>
                <a:cubicBezTo>
                  <a:pt x="1474140" y="2450670"/>
                  <a:pt x="1388852" y="2474438"/>
                  <a:pt x="1260221" y="2410123"/>
                </a:cubicBezTo>
                <a:cubicBezTo>
                  <a:pt x="1131590" y="2345808"/>
                  <a:pt x="878521" y="2261918"/>
                  <a:pt x="782048" y="2057786"/>
                </a:cubicBezTo>
                <a:cubicBezTo>
                  <a:pt x="685575" y="1853654"/>
                  <a:pt x="768066" y="1369889"/>
                  <a:pt x="681380" y="1185331"/>
                </a:cubicBezTo>
                <a:cubicBezTo>
                  <a:pt x="594694" y="1000773"/>
                  <a:pt x="366793" y="1025940"/>
                  <a:pt x="261931" y="950439"/>
                </a:cubicBezTo>
                <a:cubicBezTo>
                  <a:pt x="157069" y="874938"/>
                  <a:pt x="96947" y="778465"/>
                  <a:pt x="52206" y="732325"/>
                </a:cubicBezTo>
                <a:cubicBezTo>
                  <a:pt x="7465" y="686186"/>
                  <a:pt x="474" y="735121"/>
                  <a:pt x="1872" y="640046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207268" y="5624950"/>
            <a:ext cx="9975081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ru-RU" dirty="0"/>
              <a:t>Главным отличием от аналогичных систем является наличие возможностей ведения </a:t>
            </a:r>
            <a:r>
              <a:rPr lang="ru-RU" sz="2000" dirty="0">
                <a:solidFill>
                  <a:srgbClr val="B38ADD"/>
                </a:solidFill>
              </a:rPr>
              <a:t>статистики</a:t>
            </a:r>
            <a:r>
              <a:rPr lang="ru-RU" dirty="0"/>
              <a:t> и </a:t>
            </a:r>
            <a:r>
              <a:rPr lang="ru-RU" sz="2000" dirty="0">
                <a:solidFill>
                  <a:srgbClr val="B38ADD"/>
                </a:solidFill>
              </a:rPr>
              <a:t>напоминаний</a:t>
            </a:r>
            <a:r>
              <a:rPr lang="ru-RU" dirty="0"/>
              <a:t> о коммуникациях, которых в ходе анализа не было обнаружено.</a:t>
            </a:r>
          </a:p>
        </p:txBody>
      </p:sp>
      <p:sp>
        <p:nvSpPr>
          <p:cNvPr id="21" name="Прямоугольник 20"/>
          <p:cNvSpPr/>
          <p:nvPr/>
        </p:nvSpPr>
        <p:spPr>
          <a:xfrm>
            <a:off x="3351847" y="304570"/>
            <a:ext cx="54967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cap="all" dirty="0" smtClean="0">
                <a:solidFill>
                  <a:srgbClr val="B38ADD"/>
                </a:solidFill>
              </a:rPr>
              <a:t>Общий вывод по анализу аналогичных систем</a:t>
            </a:r>
            <a:endParaRPr lang="ru-RU" cap="all" dirty="0">
              <a:solidFill>
                <a:srgbClr val="B38ADD"/>
              </a:solidFill>
            </a:endParaRP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1355"/>
              </p:ext>
            </p:extLst>
          </p:nvPr>
        </p:nvGraphicFramePr>
        <p:xfrm>
          <a:off x="767753" y="918133"/>
          <a:ext cx="10620375" cy="4466592"/>
        </p:xfrm>
        <a:graphic>
          <a:graphicData uri="http://schemas.openxmlformats.org/drawingml/2006/table">
            <a:tbl>
              <a:tblPr firstRow="1" firstCol="1" bandRow="1"/>
              <a:tblGrid>
                <a:gridCol w="2793608"/>
                <a:gridCol w="1560173"/>
                <a:gridCol w="1561274"/>
                <a:gridCol w="1560173"/>
                <a:gridCol w="1561274"/>
                <a:gridCol w="1583873"/>
              </a:tblGrid>
              <a:tr h="431800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b="1" kern="1200" dirty="0">
                          <a:solidFill>
                            <a:srgbClr val="574A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Критерий</a:t>
                      </a:r>
                    </a:p>
                  </a:txBody>
                  <a:tcPr marL="42356" marR="4235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AEE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kern="1200" dirty="0">
                          <a:solidFill>
                            <a:srgbClr val="574A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Google Календарь</a:t>
                      </a:r>
                    </a:p>
                  </a:txBody>
                  <a:tcPr marL="42356" marR="4235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AEE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200" dirty="0">
                          <a:solidFill>
                            <a:srgbClr val="574A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Microsoft </a:t>
                      </a:r>
                      <a:r>
                        <a:rPr lang="en-US" sz="1200" b="1" kern="1200" dirty="0" smtClean="0">
                          <a:solidFill>
                            <a:srgbClr val="574A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Outlook</a:t>
                      </a:r>
                      <a:endParaRPr lang="ru-RU" sz="1200" b="1" kern="1200" dirty="0">
                        <a:solidFill>
                          <a:srgbClr val="574A7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2356" marR="4235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AEE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kern="1200" dirty="0">
                          <a:solidFill>
                            <a:srgbClr val="574A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Календарь Mail.ru</a:t>
                      </a:r>
                    </a:p>
                  </a:txBody>
                  <a:tcPr marL="42356" marR="4235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AEE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kern="1200" dirty="0">
                          <a:solidFill>
                            <a:srgbClr val="574A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Яндекс Календарь</a:t>
                      </a:r>
                    </a:p>
                  </a:txBody>
                  <a:tcPr marL="42356" marR="4235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AEE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200" dirty="0" err="1">
                          <a:solidFill>
                            <a:srgbClr val="574A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Sunsama</a:t>
                      </a:r>
                      <a:r>
                        <a:rPr lang="ru-RU" sz="1200" b="1" kern="1200" dirty="0">
                          <a:solidFill>
                            <a:srgbClr val="574A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Календарь</a:t>
                      </a:r>
                    </a:p>
                  </a:txBody>
                  <a:tcPr marL="42356" marR="4235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AEE8"/>
                    </a:solidFill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Общая оценка интерфейса 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Цветовое решение интерфейса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80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Объём и структура представленной информации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90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Наличие и структура меню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90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Понятность информации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90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Удобство навигации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Наличие и информативность подсказок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Удобство форм для ввода информации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Возможность поиска информации 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16255" algn="ctr"/>
                        </a:tabLs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Основные функциональные задачи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Другие функциональные возможности 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7949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b="1" kern="1200" dirty="0">
                          <a:solidFill>
                            <a:srgbClr val="574A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Итого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47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47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51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45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51</a:t>
                      </a:r>
                    </a:p>
                  </a:txBody>
                  <a:tcPr marL="42356" marR="4235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5F7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0961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18"/>
          <p:cNvSpPr/>
          <p:nvPr/>
        </p:nvSpPr>
        <p:spPr>
          <a:xfrm rot="2859368">
            <a:off x="-4224" y="4533249"/>
            <a:ext cx="2177746" cy="238818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18"/>
          <p:cNvSpPr/>
          <p:nvPr/>
        </p:nvSpPr>
        <p:spPr>
          <a:xfrm rot="20484978">
            <a:off x="-1716165" y="32915"/>
            <a:ext cx="3265590" cy="4173276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18"/>
          <p:cNvSpPr/>
          <p:nvPr/>
        </p:nvSpPr>
        <p:spPr>
          <a:xfrm rot="15342365">
            <a:off x="463908" y="98754"/>
            <a:ext cx="859327" cy="111817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18"/>
          <p:cNvSpPr/>
          <p:nvPr/>
        </p:nvSpPr>
        <p:spPr>
          <a:xfrm rot="19395517">
            <a:off x="10027022" y="2442705"/>
            <a:ext cx="3298872" cy="3291742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blipFill dpi="0" rotWithShape="1">
            <a:blip r:embed="rId2">
              <a:alphaModFix amt="35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8"/>
          <p:cNvSpPr/>
          <p:nvPr/>
        </p:nvSpPr>
        <p:spPr>
          <a:xfrm rot="5400000">
            <a:off x="-183954" y="4292254"/>
            <a:ext cx="859327" cy="111817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8"/>
          <p:cNvSpPr/>
          <p:nvPr/>
        </p:nvSpPr>
        <p:spPr>
          <a:xfrm rot="6637287">
            <a:off x="11574490" y="938164"/>
            <a:ext cx="859327" cy="1118174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 descr="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010" y="1853611"/>
            <a:ext cx="5382155" cy="3479376"/>
          </a:xfrm>
          <a:prstGeom prst="rect">
            <a:avLst/>
          </a:prstGeom>
          <a:noFill/>
          <a:ln>
            <a:solidFill>
              <a:srgbClr val="574A71"/>
            </a:solidFill>
          </a:ln>
        </p:spPr>
      </p:pic>
      <p:pic>
        <p:nvPicPr>
          <p:cNvPr id="4" name="Рисунок 3" descr="C:\Users\admin\AppData\Local\Microsoft\Windows\INetCache\Content.Word\8.jpg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626"/>
          <a:stretch/>
        </p:blipFill>
        <p:spPr bwMode="auto">
          <a:xfrm>
            <a:off x="6453456" y="3139441"/>
            <a:ext cx="3101348" cy="3423800"/>
          </a:xfrm>
          <a:prstGeom prst="rect">
            <a:avLst/>
          </a:prstGeom>
          <a:noFill/>
          <a:ln>
            <a:solidFill>
              <a:srgbClr val="574A71"/>
            </a:solidFill>
          </a:ln>
        </p:spPr>
      </p:pic>
      <p:pic>
        <p:nvPicPr>
          <p:cNvPr id="5" name="Рисунок 4" descr="7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756" y="1397108"/>
            <a:ext cx="3549758" cy="2293781"/>
          </a:xfrm>
          <a:prstGeom prst="rect">
            <a:avLst/>
          </a:prstGeom>
          <a:noFill/>
          <a:ln>
            <a:solidFill>
              <a:srgbClr val="574A71"/>
            </a:solidFill>
          </a:ln>
        </p:spPr>
      </p:pic>
      <p:sp>
        <p:nvSpPr>
          <p:cNvPr id="13" name="Прямоугольник 12"/>
          <p:cNvSpPr/>
          <p:nvPr/>
        </p:nvSpPr>
        <p:spPr>
          <a:xfrm>
            <a:off x="3805243" y="406937"/>
            <a:ext cx="45833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 smtClean="0">
                <a:latin typeface="+mj-lt"/>
                <a:cs typeface="Gotham Pro Light" panose="02000503030000020004" pitchFamily="2" charset="0"/>
              </a:rPr>
              <a:t>Проектирование интерфейса</a:t>
            </a:r>
            <a:endParaRPr lang="ru-RU" sz="28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14" name="Овал 18"/>
          <p:cNvSpPr/>
          <p:nvPr/>
        </p:nvSpPr>
        <p:spPr>
          <a:xfrm rot="21236836">
            <a:off x="3407811" y="591001"/>
            <a:ext cx="292282" cy="225627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8"/>
          <p:cNvSpPr/>
          <p:nvPr/>
        </p:nvSpPr>
        <p:spPr>
          <a:xfrm rot="11396430">
            <a:off x="8443867" y="570887"/>
            <a:ext cx="295549" cy="221600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B38ADD"/>
          </a:solidFill>
          <a:ln>
            <a:solidFill>
              <a:srgbClr val="B38A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2642824" y="1293198"/>
            <a:ext cx="1598899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Календарь</a:t>
            </a:r>
            <a:endParaRPr lang="ru-RU" sz="2400" dirty="0">
              <a:solidFill>
                <a:srgbClr val="B38ADD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Прямоугольник 26"/>
          <p:cNvSpPr/>
          <p:nvPr/>
        </p:nvSpPr>
        <p:spPr>
          <a:xfrm>
            <a:off x="8577616" y="907814"/>
            <a:ext cx="2012089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Напоминания</a:t>
            </a:r>
            <a:endParaRPr lang="ru-RU" sz="2400" dirty="0">
              <a:solidFill>
                <a:srgbClr val="B38ADD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Прямоугольник 27"/>
          <p:cNvSpPr/>
          <p:nvPr/>
        </p:nvSpPr>
        <p:spPr>
          <a:xfrm>
            <a:off x="4817562" y="5652380"/>
            <a:ext cx="1599540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smtClean="0">
                <a:solidFill>
                  <a:srgbClr val="B38AD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Статистика</a:t>
            </a:r>
            <a:endParaRPr lang="ru-RU" sz="2400" dirty="0">
              <a:solidFill>
                <a:srgbClr val="B38ADD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Овал 18"/>
          <p:cNvSpPr/>
          <p:nvPr/>
        </p:nvSpPr>
        <p:spPr>
          <a:xfrm rot="5400000">
            <a:off x="11659745" y="6322997"/>
            <a:ext cx="312082" cy="415765"/>
          </a:xfrm>
          <a:custGeom>
            <a:avLst/>
            <a:gdLst>
              <a:gd name="connsiteX0" fmla="*/ 0 w 1535185"/>
              <a:gd name="connsiteY0" fmla="*/ 767593 h 1535185"/>
              <a:gd name="connsiteX1" fmla="*/ 767593 w 1535185"/>
              <a:gd name="connsiteY1" fmla="*/ 0 h 1535185"/>
              <a:gd name="connsiteX2" fmla="*/ 1535186 w 1535185"/>
              <a:gd name="connsiteY2" fmla="*/ 767593 h 1535185"/>
              <a:gd name="connsiteX3" fmla="*/ 767593 w 1535185"/>
              <a:gd name="connsiteY3" fmla="*/ 1535186 h 1535185"/>
              <a:gd name="connsiteX4" fmla="*/ 0 w 1535185"/>
              <a:gd name="connsiteY4" fmla="*/ 767593 h 1535185"/>
              <a:gd name="connsiteX0" fmla="*/ 2532 w 1537718"/>
              <a:gd name="connsiteY0" fmla="*/ 926984 h 1694577"/>
              <a:gd name="connsiteX1" fmla="*/ 602345 w 1537718"/>
              <a:gd name="connsiteY1" fmla="*/ 0 h 1694577"/>
              <a:gd name="connsiteX2" fmla="*/ 1537718 w 1537718"/>
              <a:gd name="connsiteY2" fmla="*/ 926984 h 1694577"/>
              <a:gd name="connsiteX3" fmla="*/ 770125 w 1537718"/>
              <a:gd name="connsiteY3" fmla="*/ 1694577 h 1694577"/>
              <a:gd name="connsiteX4" fmla="*/ 2532 w 1537718"/>
              <a:gd name="connsiteY4" fmla="*/ 926984 h 1694577"/>
              <a:gd name="connsiteX0" fmla="*/ 2732 w 1537918"/>
              <a:gd name="connsiteY0" fmla="*/ 926984 h 2181139"/>
              <a:gd name="connsiteX1" fmla="*/ 602545 w 1537918"/>
              <a:gd name="connsiteY1" fmla="*/ 0 h 2181139"/>
              <a:gd name="connsiteX2" fmla="*/ 1537918 w 1537918"/>
              <a:gd name="connsiteY2" fmla="*/ 926984 h 2181139"/>
              <a:gd name="connsiteX3" fmla="*/ 485099 w 1537918"/>
              <a:gd name="connsiteY3" fmla="*/ 2181139 h 2181139"/>
              <a:gd name="connsiteX4" fmla="*/ 2732 w 1537918"/>
              <a:gd name="connsiteY4" fmla="*/ 926984 h 21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7918" h="2181139">
                <a:moveTo>
                  <a:pt x="2732" y="926984"/>
                </a:moveTo>
                <a:cubicBezTo>
                  <a:pt x="22306" y="563461"/>
                  <a:pt x="178615" y="0"/>
                  <a:pt x="602545" y="0"/>
                </a:cubicBezTo>
                <a:cubicBezTo>
                  <a:pt x="1026475" y="0"/>
                  <a:pt x="1537918" y="503054"/>
                  <a:pt x="1537918" y="926984"/>
                </a:cubicBezTo>
                <a:cubicBezTo>
                  <a:pt x="1537918" y="1350914"/>
                  <a:pt x="909029" y="2181139"/>
                  <a:pt x="485099" y="2181139"/>
                </a:cubicBezTo>
                <a:cubicBezTo>
                  <a:pt x="61169" y="2181139"/>
                  <a:pt x="-16842" y="1290507"/>
                  <a:pt x="2732" y="926984"/>
                </a:cubicBezTo>
                <a:close/>
              </a:path>
            </a:pathLst>
          </a:custGeom>
          <a:solidFill>
            <a:srgbClr val="574A71"/>
          </a:solidFill>
          <a:ln>
            <a:solidFill>
              <a:srgbClr val="574A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рямоугольник 29"/>
          <p:cNvSpPr/>
          <p:nvPr/>
        </p:nvSpPr>
        <p:spPr>
          <a:xfrm>
            <a:off x="11676459" y="6324895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8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5439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1142</Words>
  <Application>Microsoft Office PowerPoint</Application>
  <PresentationFormat>Широкоэкранный</PresentationFormat>
  <Paragraphs>271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7" baseType="lpstr">
      <vt:lpstr>Arial</vt:lpstr>
      <vt:lpstr>Bahnschrift</vt:lpstr>
      <vt:lpstr>Calibri</vt:lpstr>
      <vt:lpstr>Calibri Light</vt:lpstr>
      <vt:lpstr>Gotham Pro</vt:lpstr>
      <vt:lpstr>Gotham Pro Light</vt:lpstr>
      <vt:lpstr>Symbol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50</cp:revision>
  <cp:lastPrinted>2024-06-25T15:35:27Z</cp:lastPrinted>
  <dcterms:created xsi:type="dcterms:W3CDTF">2024-06-19T10:52:45Z</dcterms:created>
  <dcterms:modified xsi:type="dcterms:W3CDTF">2024-06-25T16:25:34Z</dcterms:modified>
</cp:coreProperties>
</file>

<file path=docProps/thumbnail.jpeg>
</file>